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1"/>
  </p:notesMasterIdLst>
  <p:sldIdLst>
    <p:sldId id="388" r:id="rId2"/>
    <p:sldId id="407" r:id="rId3"/>
    <p:sldId id="429" r:id="rId4"/>
    <p:sldId id="430" r:id="rId5"/>
    <p:sldId id="431" r:id="rId6"/>
    <p:sldId id="435" r:id="rId7"/>
    <p:sldId id="436" r:id="rId8"/>
    <p:sldId id="437" r:id="rId9"/>
    <p:sldId id="384" r:id="rId10"/>
  </p:sldIdLst>
  <p:sldSz cx="8891588" cy="6696075"/>
  <p:notesSz cx="6797675" cy="9926638"/>
  <p:defaultTextStyle>
    <a:defPPr>
      <a:defRPr lang="es-ES"/>
    </a:defPPr>
    <a:lvl1pPr marL="0" algn="l" defTabSz="748162" rtl="0" eaLnBrk="1" latinLnBrk="0" hangingPunct="1">
      <a:defRPr sz="1473" kern="1200">
        <a:solidFill>
          <a:schemeClr val="tx1"/>
        </a:solidFill>
        <a:latin typeface="+mn-lt"/>
        <a:ea typeface="+mn-ea"/>
        <a:cs typeface="+mn-cs"/>
      </a:defRPr>
    </a:lvl1pPr>
    <a:lvl2pPr marL="374081" algn="l" defTabSz="748162" rtl="0" eaLnBrk="1" latinLnBrk="0" hangingPunct="1">
      <a:defRPr sz="1473" kern="1200">
        <a:solidFill>
          <a:schemeClr val="tx1"/>
        </a:solidFill>
        <a:latin typeface="+mn-lt"/>
        <a:ea typeface="+mn-ea"/>
        <a:cs typeface="+mn-cs"/>
      </a:defRPr>
    </a:lvl2pPr>
    <a:lvl3pPr marL="748162" algn="l" defTabSz="748162" rtl="0" eaLnBrk="1" latinLnBrk="0" hangingPunct="1">
      <a:defRPr sz="1473" kern="1200">
        <a:solidFill>
          <a:schemeClr val="tx1"/>
        </a:solidFill>
        <a:latin typeface="+mn-lt"/>
        <a:ea typeface="+mn-ea"/>
        <a:cs typeface="+mn-cs"/>
      </a:defRPr>
    </a:lvl3pPr>
    <a:lvl4pPr marL="1122243" algn="l" defTabSz="748162" rtl="0" eaLnBrk="1" latinLnBrk="0" hangingPunct="1">
      <a:defRPr sz="1473" kern="1200">
        <a:solidFill>
          <a:schemeClr val="tx1"/>
        </a:solidFill>
        <a:latin typeface="+mn-lt"/>
        <a:ea typeface="+mn-ea"/>
        <a:cs typeface="+mn-cs"/>
      </a:defRPr>
    </a:lvl4pPr>
    <a:lvl5pPr marL="1496324" algn="l" defTabSz="748162" rtl="0" eaLnBrk="1" latinLnBrk="0" hangingPunct="1">
      <a:defRPr sz="1473" kern="1200">
        <a:solidFill>
          <a:schemeClr val="tx1"/>
        </a:solidFill>
        <a:latin typeface="+mn-lt"/>
        <a:ea typeface="+mn-ea"/>
        <a:cs typeface="+mn-cs"/>
      </a:defRPr>
    </a:lvl5pPr>
    <a:lvl6pPr marL="1870405" algn="l" defTabSz="748162" rtl="0" eaLnBrk="1" latinLnBrk="0" hangingPunct="1">
      <a:defRPr sz="1473" kern="1200">
        <a:solidFill>
          <a:schemeClr val="tx1"/>
        </a:solidFill>
        <a:latin typeface="+mn-lt"/>
        <a:ea typeface="+mn-ea"/>
        <a:cs typeface="+mn-cs"/>
      </a:defRPr>
    </a:lvl6pPr>
    <a:lvl7pPr marL="2244486" algn="l" defTabSz="748162" rtl="0" eaLnBrk="1" latinLnBrk="0" hangingPunct="1">
      <a:defRPr sz="1473" kern="1200">
        <a:solidFill>
          <a:schemeClr val="tx1"/>
        </a:solidFill>
        <a:latin typeface="+mn-lt"/>
        <a:ea typeface="+mn-ea"/>
        <a:cs typeface="+mn-cs"/>
      </a:defRPr>
    </a:lvl7pPr>
    <a:lvl8pPr marL="2618567" algn="l" defTabSz="748162" rtl="0" eaLnBrk="1" latinLnBrk="0" hangingPunct="1">
      <a:defRPr sz="1473" kern="1200">
        <a:solidFill>
          <a:schemeClr val="tx1"/>
        </a:solidFill>
        <a:latin typeface="+mn-lt"/>
        <a:ea typeface="+mn-ea"/>
        <a:cs typeface="+mn-cs"/>
      </a:defRPr>
    </a:lvl8pPr>
    <a:lvl9pPr marL="2992648" algn="l" defTabSz="748162" rtl="0" eaLnBrk="1" latinLnBrk="0" hangingPunct="1">
      <a:defRPr sz="147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9" userDrawn="1">
          <p15:clr>
            <a:srgbClr val="A4A3A4"/>
          </p15:clr>
        </p15:guide>
        <p15:guide id="3" pos="5159" userDrawn="1">
          <p15:clr>
            <a:srgbClr val="A4A3A4"/>
          </p15:clr>
        </p15:guide>
        <p15:guide id="4" orient="horz" pos="2118">
          <p15:clr>
            <a:srgbClr val="A4A3A4"/>
          </p15:clr>
        </p15:guide>
        <p15:guide id="5" pos="5165">
          <p15:clr>
            <a:srgbClr val="A4A3A4"/>
          </p15:clr>
        </p15:guide>
        <p15:guide id="6" pos="2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33CC33"/>
    <a:srgbClr val="E72338"/>
    <a:srgbClr val="0099CC"/>
    <a:srgbClr val="A87DFF"/>
    <a:srgbClr val="FFCCCC"/>
    <a:srgbClr val="CCCCFF"/>
    <a:srgbClr val="9999FF"/>
    <a:srgbClr val="CC99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Estil mitjà 3 - èmfasi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Estil mitjà 2 - èmfas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Estil mitjà 2 - èmfasi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Estil mitjà 2 - èmfasi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84" autoAdjust="0"/>
    <p:restoredTop sz="95214" autoAdjust="0"/>
  </p:normalViewPr>
  <p:slideViewPr>
    <p:cSldViewPr snapToGrid="0" snapToObjects="1">
      <p:cViewPr>
        <p:scale>
          <a:sx n="125" d="100"/>
          <a:sy n="125" d="100"/>
        </p:scale>
        <p:origin x="60" y="-76"/>
      </p:cViewPr>
      <p:guideLst>
        <p:guide orient="horz" pos="2109"/>
        <p:guide pos="5159"/>
        <p:guide orient="horz" pos="2118"/>
        <p:guide pos="5165"/>
        <p:guide pos="282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1" y="1"/>
            <a:ext cx="2945659" cy="496332"/>
          </a:xfrm>
          <a:prstGeom prst="rect">
            <a:avLst/>
          </a:prstGeom>
        </p:spPr>
        <p:txBody>
          <a:bodyPr vert="horz" lIns="91432" tIns="45716" rIns="91432" bIns="45716" rtlCol="0"/>
          <a:lstStyle>
            <a:lvl1pPr algn="l">
              <a:defRPr sz="1200"/>
            </a:lvl1pPr>
          </a:lstStyle>
          <a:p>
            <a:endParaRPr lang="ca-ES"/>
          </a:p>
        </p:txBody>
      </p:sp>
      <p:sp>
        <p:nvSpPr>
          <p:cNvPr id="3" name="Contenidor de data 2"/>
          <p:cNvSpPr>
            <a:spLocks noGrp="1"/>
          </p:cNvSpPr>
          <p:nvPr>
            <p:ph type="dt" idx="1"/>
          </p:nvPr>
        </p:nvSpPr>
        <p:spPr>
          <a:xfrm>
            <a:off x="3850445" y="1"/>
            <a:ext cx="2945659" cy="496332"/>
          </a:xfrm>
          <a:prstGeom prst="rect">
            <a:avLst/>
          </a:prstGeom>
        </p:spPr>
        <p:txBody>
          <a:bodyPr vert="horz" lIns="91432" tIns="45716" rIns="91432" bIns="45716" rtlCol="0"/>
          <a:lstStyle>
            <a:lvl1pPr algn="r">
              <a:defRPr sz="1200"/>
            </a:lvl1pPr>
          </a:lstStyle>
          <a:p>
            <a:fld id="{8C8EF71C-88E2-4C38-8E39-22FCA4B52C2C}" type="datetimeFigureOut">
              <a:rPr lang="ca-ES" smtClean="0"/>
              <a:t>6/5/2025</a:t>
            </a:fld>
            <a:endParaRPr lang="ca-ES"/>
          </a:p>
        </p:txBody>
      </p:sp>
      <p:sp>
        <p:nvSpPr>
          <p:cNvPr id="4" name="Contenidor d'imatge de diapositiva 3"/>
          <p:cNvSpPr>
            <a:spLocks noGrp="1" noRot="1" noChangeAspect="1"/>
          </p:cNvSpPr>
          <p:nvPr>
            <p:ph type="sldImg" idx="2"/>
          </p:nvPr>
        </p:nvSpPr>
        <p:spPr>
          <a:xfrm>
            <a:off x="928688" y="744538"/>
            <a:ext cx="4940300" cy="3722687"/>
          </a:xfrm>
          <a:prstGeom prst="rect">
            <a:avLst/>
          </a:prstGeom>
          <a:noFill/>
          <a:ln w="12700">
            <a:solidFill>
              <a:prstClr val="black"/>
            </a:solidFill>
          </a:ln>
        </p:spPr>
        <p:txBody>
          <a:bodyPr vert="horz" lIns="91432" tIns="45716" rIns="91432" bIns="45716" rtlCol="0" anchor="ctr"/>
          <a:lstStyle/>
          <a:p>
            <a:endParaRPr lang="ca-ES"/>
          </a:p>
        </p:txBody>
      </p:sp>
      <p:sp>
        <p:nvSpPr>
          <p:cNvPr id="5" name="Contenidor de notes 4"/>
          <p:cNvSpPr>
            <a:spLocks noGrp="1"/>
          </p:cNvSpPr>
          <p:nvPr>
            <p:ph type="body" sz="quarter" idx="3"/>
          </p:nvPr>
        </p:nvSpPr>
        <p:spPr>
          <a:xfrm>
            <a:off x="679768" y="4715154"/>
            <a:ext cx="5438140" cy="4466987"/>
          </a:xfrm>
          <a:prstGeom prst="rect">
            <a:avLst/>
          </a:prstGeom>
        </p:spPr>
        <p:txBody>
          <a:bodyPr vert="horz" lIns="91432" tIns="45716" rIns="91432" bIns="45716" rtlCol="0"/>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p>
        </p:txBody>
      </p:sp>
      <p:sp>
        <p:nvSpPr>
          <p:cNvPr id="6" name="Contenidor de peu de pàgina 5"/>
          <p:cNvSpPr>
            <a:spLocks noGrp="1"/>
          </p:cNvSpPr>
          <p:nvPr>
            <p:ph type="ftr" sz="quarter" idx="4"/>
          </p:nvPr>
        </p:nvSpPr>
        <p:spPr>
          <a:xfrm>
            <a:off x="1" y="9428584"/>
            <a:ext cx="2945659" cy="496332"/>
          </a:xfrm>
          <a:prstGeom prst="rect">
            <a:avLst/>
          </a:prstGeom>
        </p:spPr>
        <p:txBody>
          <a:bodyPr vert="horz" lIns="91432" tIns="45716" rIns="91432" bIns="45716" rtlCol="0" anchor="b"/>
          <a:lstStyle>
            <a:lvl1pPr algn="l">
              <a:defRPr sz="1200"/>
            </a:lvl1pPr>
          </a:lstStyle>
          <a:p>
            <a:endParaRPr lang="ca-ES"/>
          </a:p>
        </p:txBody>
      </p:sp>
      <p:sp>
        <p:nvSpPr>
          <p:cNvPr id="7" name="Contenidor de número de diapositiva 6"/>
          <p:cNvSpPr>
            <a:spLocks noGrp="1"/>
          </p:cNvSpPr>
          <p:nvPr>
            <p:ph type="sldNum" sz="quarter" idx="5"/>
          </p:nvPr>
        </p:nvSpPr>
        <p:spPr>
          <a:xfrm>
            <a:off x="3850445" y="9428584"/>
            <a:ext cx="2945659" cy="496332"/>
          </a:xfrm>
          <a:prstGeom prst="rect">
            <a:avLst/>
          </a:prstGeom>
        </p:spPr>
        <p:txBody>
          <a:bodyPr vert="horz" lIns="91432" tIns="45716" rIns="91432" bIns="45716" rtlCol="0" anchor="b"/>
          <a:lstStyle>
            <a:lvl1pPr algn="r">
              <a:defRPr sz="1200"/>
            </a:lvl1pPr>
          </a:lstStyle>
          <a:p>
            <a:fld id="{954642D0-C48E-41F9-9980-DE3548271EEF}" type="slidenum">
              <a:rPr lang="ca-ES" smtClean="0"/>
              <a:t>‹#›</a:t>
            </a:fld>
            <a:endParaRPr lang="ca-ES"/>
          </a:p>
        </p:txBody>
      </p:sp>
    </p:spTree>
    <p:extLst>
      <p:ext uri="{BB962C8B-B14F-4D97-AF65-F5344CB8AC3E}">
        <p14:creationId xmlns:p14="http://schemas.microsoft.com/office/powerpoint/2010/main" val="3284794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fld id="{954642D0-C48E-41F9-9980-DE3548271EEF}" type="slidenum">
              <a:rPr lang="ca-ES" smtClean="0"/>
              <a:t>2</a:t>
            </a:fld>
            <a:endParaRPr lang="ca-ES" dirty="0"/>
          </a:p>
        </p:txBody>
      </p:sp>
    </p:spTree>
    <p:extLst>
      <p:ext uri="{BB962C8B-B14F-4D97-AF65-F5344CB8AC3E}">
        <p14:creationId xmlns:p14="http://schemas.microsoft.com/office/powerpoint/2010/main" val="4039084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fld id="{954642D0-C48E-41F9-9980-DE3548271EEF}" type="slidenum">
              <a:rPr lang="ca-ES" smtClean="0"/>
              <a:t>3</a:t>
            </a:fld>
            <a:endParaRPr lang="ca-ES" dirty="0"/>
          </a:p>
        </p:txBody>
      </p:sp>
    </p:spTree>
    <p:extLst>
      <p:ext uri="{BB962C8B-B14F-4D97-AF65-F5344CB8AC3E}">
        <p14:creationId xmlns:p14="http://schemas.microsoft.com/office/powerpoint/2010/main" val="4039084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fld id="{954642D0-C48E-41F9-9980-DE3548271EEF}" type="slidenum">
              <a:rPr lang="ca-ES" smtClean="0"/>
              <a:t>4</a:t>
            </a:fld>
            <a:endParaRPr lang="ca-ES" dirty="0"/>
          </a:p>
        </p:txBody>
      </p:sp>
    </p:spTree>
    <p:extLst>
      <p:ext uri="{BB962C8B-B14F-4D97-AF65-F5344CB8AC3E}">
        <p14:creationId xmlns:p14="http://schemas.microsoft.com/office/powerpoint/2010/main" val="4039084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fld id="{954642D0-C48E-41F9-9980-DE3548271EEF}" type="slidenum">
              <a:rPr lang="ca-ES" smtClean="0"/>
              <a:t>5</a:t>
            </a:fld>
            <a:endParaRPr lang="ca-ES" dirty="0"/>
          </a:p>
        </p:txBody>
      </p:sp>
    </p:spTree>
    <p:extLst>
      <p:ext uri="{BB962C8B-B14F-4D97-AF65-F5344CB8AC3E}">
        <p14:creationId xmlns:p14="http://schemas.microsoft.com/office/powerpoint/2010/main" val="4039084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fld id="{954642D0-C48E-41F9-9980-DE3548271EEF}" type="slidenum">
              <a:rPr lang="ca-ES" smtClean="0"/>
              <a:t>6</a:t>
            </a:fld>
            <a:endParaRPr lang="ca-ES" dirty="0"/>
          </a:p>
        </p:txBody>
      </p:sp>
    </p:spTree>
    <p:extLst>
      <p:ext uri="{BB962C8B-B14F-4D97-AF65-F5344CB8AC3E}">
        <p14:creationId xmlns:p14="http://schemas.microsoft.com/office/powerpoint/2010/main" val="294021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pPr marL="0" marR="0" lvl="0" indent="0" algn="r" defTabSz="748162" rtl="0" eaLnBrk="1" fontAlgn="auto" latinLnBrk="0" hangingPunct="1">
              <a:lnSpc>
                <a:spcPct val="100000"/>
              </a:lnSpc>
              <a:spcBef>
                <a:spcPts val="0"/>
              </a:spcBef>
              <a:spcAft>
                <a:spcPts val="0"/>
              </a:spcAft>
              <a:buClrTx/>
              <a:buSzTx/>
              <a:buFontTx/>
              <a:buNone/>
              <a:tabLst/>
              <a:defRPr/>
            </a:pPr>
            <a:fld id="{954642D0-C48E-41F9-9980-DE3548271EEF}" type="slidenum">
              <a:rPr kumimoji="0" lang="ca-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748162" rtl="0" eaLnBrk="1" fontAlgn="auto" latinLnBrk="0" hangingPunct="1">
                <a:lnSpc>
                  <a:spcPct val="100000"/>
                </a:lnSpc>
                <a:spcBef>
                  <a:spcPts val="0"/>
                </a:spcBef>
                <a:spcAft>
                  <a:spcPts val="0"/>
                </a:spcAft>
                <a:buClrTx/>
                <a:buSzTx/>
                <a:buFontTx/>
                <a:buNone/>
                <a:tabLst/>
                <a:defRPr/>
              </a:pPr>
              <a:t>7</a:t>
            </a:fld>
            <a:endParaRPr kumimoji="0" lang="ca-E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02175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928688" y="744538"/>
            <a:ext cx="4940300" cy="3722687"/>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pPr marL="0" marR="0" lvl="0" indent="0" algn="r" defTabSz="748162" rtl="0" eaLnBrk="1" fontAlgn="auto" latinLnBrk="0" hangingPunct="1">
              <a:lnSpc>
                <a:spcPct val="100000"/>
              </a:lnSpc>
              <a:spcBef>
                <a:spcPts val="0"/>
              </a:spcBef>
              <a:spcAft>
                <a:spcPts val="0"/>
              </a:spcAft>
              <a:buClrTx/>
              <a:buSzTx/>
              <a:buFontTx/>
              <a:buNone/>
              <a:tabLst/>
              <a:defRPr/>
            </a:pPr>
            <a:fld id="{954642D0-C48E-41F9-9980-DE3548271EEF}" type="slidenum">
              <a:rPr kumimoji="0" lang="ca-E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748162" rtl="0" eaLnBrk="1" fontAlgn="auto" latinLnBrk="0" hangingPunct="1">
                <a:lnSpc>
                  <a:spcPct val="100000"/>
                </a:lnSpc>
                <a:spcBef>
                  <a:spcPts val="0"/>
                </a:spcBef>
                <a:spcAft>
                  <a:spcPts val="0"/>
                </a:spcAft>
                <a:buClrTx/>
                <a:buSzTx/>
                <a:buFontTx/>
                <a:buNone/>
                <a:tabLst/>
                <a:defRPr/>
              </a:pPr>
              <a:t>8</a:t>
            </a:fld>
            <a:endParaRPr kumimoji="0" lang="ca-E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5864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66870" y="1095863"/>
            <a:ext cx="7557850" cy="2331226"/>
          </a:xfrm>
        </p:spPr>
        <p:txBody>
          <a:bodyPr anchor="b"/>
          <a:lstStyle>
            <a:lvl1pPr algn="ctr">
              <a:defRPr sz="5834"/>
            </a:lvl1pPr>
          </a:lstStyle>
          <a:p>
            <a:r>
              <a:rPr lang="es-ES_tradnl"/>
              <a:t>Clic para editar título</a:t>
            </a:r>
            <a:endParaRPr lang="en-US" dirty="0"/>
          </a:p>
        </p:txBody>
      </p:sp>
      <p:sp>
        <p:nvSpPr>
          <p:cNvPr id="3" name="Subtitle 2"/>
          <p:cNvSpPr>
            <a:spLocks noGrp="1"/>
          </p:cNvSpPr>
          <p:nvPr>
            <p:ph type="subTitle" idx="1"/>
          </p:nvPr>
        </p:nvSpPr>
        <p:spPr>
          <a:xfrm>
            <a:off x="1111449" y="3516990"/>
            <a:ext cx="6668691" cy="1616668"/>
          </a:xfrm>
        </p:spPr>
        <p:txBody>
          <a:bodyPr/>
          <a:lstStyle>
            <a:lvl1pPr marL="0" indent="0" algn="ctr">
              <a:buNone/>
              <a:defRPr sz="2334"/>
            </a:lvl1pPr>
            <a:lvl2pPr marL="444581" indent="0" algn="ctr">
              <a:buNone/>
              <a:defRPr sz="1945"/>
            </a:lvl2pPr>
            <a:lvl3pPr marL="889163" indent="0" algn="ctr">
              <a:buNone/>
              <a:defRPr sz="1750"/>
            </a:lvl3pPr>
            <a:lvl4pPr marL="1333744" indent="0" algn="ctr">
              <a:buNone/>
              <a:defRPr sz="1556"/>
            </a:lvl4pPr>
            <a:lvl5pPr marL="1778325" indent="0" algn="ctr">
              <a:buNone/>
              <a:defRPr sz="1556"/>
            </a:lvl5pPr>
            <a:lvl6pPr marL="2222906" indent="0" algn="ctr">
              <a:buNone/>
              <a:defRPr sz="1556"/>
            </a:lvl6pPr>
            <a:lvl7pPr marL="2667488" indent="0" algn="ctr">
              <a:buNone/>
              <a:defRPr sz="1556"/>
            </a:lvl7pPr>
            <a:lvl8pPr marL="3112069" indent="0" algn="ctr">
              <a:buNone/>
              <a:defRPr sz="1556"/>
            </a:lvl8pPr>
            <a:lvl9pPr marL="3556650" indent="0" algn="ctr">
              <a:buNone/>
              <a:defRPr sz="1556"/>
            </a:lvl9pPr>
          </a:lstStyle>
          <a:p>
            <a:r>
              <a:rPr lang="es-ES_tradnl"/>
              <a:t>Haga clic para modificar el estilo de subtítulo del patrón</a:t>
            </a:r>
            <a:endParaRPr lang="en-US" dirty="0"/>
          </a:p>
        </p:txBody>
      </p:sp>
      <p:sp>
        <p:nvSpPr>
          <p:cNvPr id="4" name="Date Placeholder 3"/>
          <p:cNvSpPr>
            <a:spLocks noGrp="1"/>
          </p:cNvSpPr>
          <p:nvPr>
            <p:ph type="dt" sz="half" idx="10"/>
          </p:nvPr>
        </p:nvSpPr>
        <p:spPr/>
        <p:txBody>
          <a:bodyPr/>
          <a:lstStyle/>
          <a:p>
            <a:fld id="{A2B69BF3-1B40-4BE2-876F-A6165E453335}" type="datetime1">
              <a:rPr lang="es-ES" smtClean="0"/>
              <a:t>06/05/2025</a:t>
            </a:fld>
            <a:endParaRPr lang="es-ES"/>
          </a:p>
        </p:txBody>
      </p:sp>
      <p:sp>
        <p:nvSpPr>
          <p:cNvPr id="5" name="Footer Placeholder 4"/>
          <p:cNvSpPr>
            <a:spLocks noGrp="1"/>
          </p:cNvSpPr>
          <p:nvPr>
            <p:ph type="ftr" sz="quarter" idx="11"/>
          </p:nvPr>
        </p:nvSpPr>
        <p:spPr/>
        <p:txBody>
          <a:bodyPr/>
          <a:lstStyle/>
          <a:p>
            <a:r>
              <a:rPr lang="es-ES"/>
              <a:t>El control municipal de les concessions administratives</a:t>
            </a:r>
          </a:p>
        </p:txBody>
      </p:sp>
      <p:sp>
        <p:nvSpPr>
          <p:cNvPr id="6" name="Slide Number Placeholder 5"/>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55247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dirty="0"/>
          </a:p>
        </p:txBody>
      </p:sp>
      <p:sp>
        <p:nvSpPr>
          <p:cNvPr id="3" name="Vertical Text Placeholder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6C15B301-7D1B-4B36-8192-84A54D59F89E}" type="datetime1">
              <a:rPr lang="es-ES" smtClean="0"/>
              <a:t>06/05/2025</a:t>
            </a:fld>
            <a:endParaRPr lang="es-ES"/>
          </a:p>
        </p:txBody>
      </p:sp>
      <p:sp>
        <p:nvSpPr>
          <p:cNvPr id="5" name="Footer Placeholder 4"/>
          <p:cNvSpPr>
            <a:spLocks noGrp="1"/>
          </p:cNvSpPr>
          <p:nvPr>
            <p:ph type="ftr" sz="quarter" idx="11"/>
          </p:nvPr>
        </p:nvSpPr>
        <p:spPr/>
        <p:txBody>
          <a:bodyPr/>
          <a:lstStyle/>
          <a:p>
            <a:r>
              <a:rPr lang="es-ES"/>
              <a:t>El control municipal de les concessions administratives</a:t>
            </a:r>
          </a:p>
        </p:txBody>
      </p:sp>
      <p:sp>
        <p:nvSpPr>
          <p:cNvPr id="6" name="Slide Number Placeholder 5"/>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1238433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3045" y="356504"/>
            <a:ext cx="1917248" cy="5674614"/>
          </a:xfrm>
        </p:spPr>
        <p:txBody>
          <a:bodyPr vert="eaVert"/>
          <a:lstStyle/>
          <a:p>
            <a:r>
              <a:rPr lang="es-ES_tradnl"/>
              <a:t>Clic para editar título</a:t>
            </a:r>
            <a:endParaRPr lang="en-US" dirty="0"/>
          </a:p>
        </p:txBody>
      </p:sp>
      <p:sp>
        <p:nvSpPr>
          <p:cNvPr id="3" name="Vertical Text Placeholder 2"/>
          <p:cNvSpPr>
            <a:spLocks noGrp="1"/>
          </p:cNvSpPr>
          <p:nvPr>
            <p:ph type="body" orient="vert" idx="1"/>
          </p:nvPr>
        </p:nvSpPr>
        <p:spPr>
          <a:xfrm>
            <a:off x="611298" y="356504"/>
            <a:ext cx="5640600" cy="5674614"/>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E813B3DD-9987-404E-BF05-AFB14EA37EA0}" type="datetime1">
              <a:rPr lang="es-ES" smtClean="0"/>
              <a:t>06/05/2025</a:t>
            </a:fld>
            <a:endParaRPr lang="es-ES"/>
          </a:p>
        </p:txBody>
      </p:sp>
      <p:sp>
        <p:nvSpPr>
          <p:cNvPr id="5" name="Footer Placeholder 4"/>
          <p:cNvSpPr>
            <a:spLocks noGrp="1"/>
          </p:cNvSpPr>
          <p:nvPr>
            <p:ph type="ftr" sz="quarter" idx="11"/>
          </p:nvPr>
        </p:nvSpPr>
        <p:spPr/>
        <p:txBody>
          <a:bodyPr/>
          <a:lstStyle/>
          <a:p>
            <a:r>
              <a:rPr lang="es-ES"/>
              <a:t>El control municipal de les concessions administratives</a:t>
            </a:r>
          </a:p>
        </p:txBody>
      </p:sp>
      <p:sp>
        <p:nvSpPr>
          <p:cNvPr id="6" name="Slide Number Placeholder 5"/>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1273911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dirty="0"/>
          </a:p>
        </p:txBody>
      </p:sp>
      <p:sp>
        <p:nvSpPr>
          <p:cNvPr id="3" name="Content Placeholder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45D89B6E-94B8-4A22-8846-3100B00D507C}" type="datetime1">
              <a:rPr lang="es-ES" smtClean="0"/>
              <a:t>06/05/2025</a:t>
            </a:fld>
            <a:endParaRPr lang="es-ES"/>
          </a:p>
        </p:txBody>
      </p:sp>
      <p:sp>
        <p:nvSpPr>
          <p:cNvPr id="5" name="Footer Placeholder 4"/>
          <p:cNvSpPr>
            <a:spLocks noGrp="1"/>
          </p:cNvSpPr>
          <p:nvPr>
            <p:ph type="ftr" sz="quarter" idx="11"/>
          </p:nvPr>
        </p:nvSpPr>
        <p:spPr/>
        <p:txBody>
          <a:bodyPr/>
          <a:lstStyle/>
          <a:p>
            <a:r>
              <a:rPr lang="es-ES"/>
              <a:t>El control municipal de les concessions administratives</a:t>
            </a:r>
          </a:p>
        </p:txBody>
      </p:sp>
      <p:sp>
        <p:nvSpPr>
          <p:cNvPr id="6" name="Slide Number Placeholder 5"/>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1143408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6672" y="1669376"/>
            <a:ext cx="7668995" cy="2785381"/>
          </a:xfrm>
        </p:spPr>
        <p:txBody>
          <a:bodyPr anchor="b"/>
          <a:lstStyle>
            <a:lvl1pPr>
              <a:defRPr sz="5834"/>
            </a:lvl1pPr>
          </a:lstStyle>
          <a:p>
            <a:r>
              <a:rPr lang="es-ES_tradnl"/>
              <a:t>Clic para editar título</a:t>
            </a:r>
            <a:endParaRPr lang="en-US" dirty="0"/>
          </a:p>
        </p:txBody>
      </p:sp>
      <p:sp>
        <p:nvSpPr>
          <p:cNvPr id="3" name="Text Placeholder 2"/>
          <p:cNvSpPr>
            <a:spLocks noGrp="1"/>
          </p:cNvSpPr>
          <p:nvPr>
            <p:ph type="body" idx="1"/>
          </p:nvPr>
        </p:nvSpPr>
        <p:spPr>
          <a:xfrm>
            <a:off x="606672" y="4481102"/>
            <a:ext cx="7668995" cy="1464766"/>
          </a:xfrm>
        </p:spPr>
        <p:txBody>
          <a:bodyPr/>
          <a:lstStyle>
            <a:lvl1pPr marL="0" indent="0">
              <a:buNone/>
              <a:defRPr sz="2334">
                <a:solidFill>
                  <a:schemeClr val="tx1"/>
                </a:solidFill>
              </a:defRPr>
            </a:lvl1pPr>
            <a:lvl2pPr marL="444581" indent="0">
              <a:buNone/>
              <a:defRPr sz="1945">
                <a:solidFill>
                  <a:schemeClr val="tx1">
                    <a:tint val="75000"/>
                  </a:schemeClr>
                </a:solidFill>
              </a:defRPr>
            </a:lvl2pPr>
            <a:lvl3pPr marL="889163" indent="0">
              <a:buNone/>
              <a:defRPr sz="1750">
                <a:solidFill>
                  <a:schemeClr val="tx1">
                    <a:tint val="75000"/>
                  </a:schemeClr>
                </a:solidFill>
              </a:defRPr>
            </a:lvl3pPr>
            <a:lvl4pPr marL="1333744" indent="0">
              <a:buNone/>
              <a:defRPr sz="1556">
                <a:solidFill>
                  <a:schemeClr val="tx1">
                    <a:tint val="75000"/>
                  </a:schemeClr>
                </a:solidFill>
              </a:defRPr>
            </a:lvl4pPr>
            <a:lvl5pPr marL="1778325" indent="0">
              <a:buNone/>
              <a:defRPr sz="1556">
                <a:solidFill>
                  <a:schemeClr val="tx1">
                    <a:tint val="75000"/>
                  </a:schemeClr>
                </a:solidFill>
              </a:defRPr>
            </a:lvl5pPr>
            <a:lvl6pPr marL="2222906" indent="0">
              <a:buNone/>
              <a:defRPr sz="1556">
                <a:solidFill>
                  <a:schemeClr val="tx1">
                    <a:tint val="75000"/>
                  </a:schemeClr>
                </a:solidFill>
              </a:defRPr>
            </a:lvl6pPr>
            <a:lvl7pPr marL="2667488" indent="0">
              <a:buNone/>
              <a:defRPr sz="1556">
                <a:solidFill>
                  <a:schemeClr val="tx1">
                    <a:tint val="75000"/>
                  </a:schemeClr>
                </a:solidFill>
              </a:defRPr>
            </a:lvl7pPr>
            <a:lvl8pPr marL="3112069" indent="0">
              <a:buNone/>
              <a:defRPr sz="1556">
                <a:solidFill>
                  <a:schemeClr val="tx1">
                    <a:tint val="75000"/>
                  </a:schemeClr>
                </a:solidFill>
              </a:defRPr>
            </a:lvl8pPr>
            <a:lvl9pPr marL="3556650" indent="0">
              <a:buNone/>
              <a:defRPr sz="1556">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p:txBody>
          <a:bodyPr/>
          <a:lstStyle/>
          <a:p>
            <a:fld id="{386F4126-431A-4350-B7BA-CCE52A2EE020}" type="datetime1">
              <a:rPr lang="es-ES" smtClean="0"/>
              <a:t>06/05/2025</a:t>
            </a:fld>
            <a:endParaRPr lang="es-ES"/>
          </a:p>
        </p:txBody>
      </p:sp>
      <p:sp>
        <p:nvSpPr>
          <p:cNvPr id="5" name="Footer Placeholder 4"/>
          <p:cNvSpPr>
            <a:spLocks noGrp="1"/>
          </p:cNvSpPr>
          <p:nvPr>
            <p:ph type="ftr" sz="quarter" idx="11"/>
          </p:nvPr>
        </p:nvSpPr>
        <p:spPr/>
        <p:txBody>
          <a:bodyPr/>
          <a:lstStyle/>
          <a:p>
            <a:r>
              <a:rPr lang="es-ES"/>
              <a:t>El control municipal de les concessions administratives</a:t>
            </a:r>
          </a:p>
        </p:txBody>
      </p:sp>
      <p:sp>
        <p:nvSpPr>
          <p:cNvPr id="6" name="Slide Number Placeholder 5"/>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188213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dirty="0"/>
          </a:p>
        </p:txBody>
      </p:sp>
      <p:sp>
        <p:nvSpPr>
          <p:cNvPr id="3" name="Content Placeholder 2"/>
          <p:cNvSpPr>
            <a:spLocks noGrp="1"/>
          </p:cNvSpPr>
          <p:nvPr>
            <p:ph sz="half" idx="1"/>
          </p:nvPr>
        </p:nvSpPr>
        <p:spPr>
          <a:xfrm>
            <a:off x="611299" y="1782521"/>
            <a:ext cx="3778925" cy="424859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Content Placeholder 3"/>
          <p:cNvSpPr>
            <a:spLocks noGrp="1"/>
          </p:cNvSpPr>
          <p:nvPr>
            <p:ph sz="half" idx="2"/>
          </p:nvPr>
        </p:nvSpPr>
        <p:spPr>
          <a:xfrm>
            <a:off x="4501366" y="1782521"/>
            <a:ext cx="3778925" cy="424859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Date Placeholder 4"/>
          <p:cNvSpPr>
            <a:spLocks noGrp="1"/>
          </p:cNvSpPr>
          <p:nvPr>
            <p:ph type="dt" sz="half" idx="10"/>
          </p:nvPr>
        </p:nvSpPr>
        <p:spPr/>
        <p:txBody>
          <a:bodyPr/>
          <a:lstStyle/>
          <a:p>
            <a:fld id="{3520C5D6-C9CC-4F2A-97B6-73BD7A71E3C5}" type="datetime1">
              <a:rPr lang="es-ES" smtClean="0"/>
              <a:t>06/05/2025</a:t>
            </a:fld>
            <a:endParaRPr lang="es-ES"/>
          </a:p>
        </p:txBody>
      </p:sp>
      <p:sp>
        <p:nvSpPr>
          <p:cNvPr id="6" name="Footer Placeholder 5"/>
          <p:cNvSpPr>
            <a:spLocks noGrp="1"/>
          </p:cNvSpPr>
          <p:nvPr>
            <p:ph type="ftr" sz="quarter" idx="11"/>
          </p:nvPr>
        </p:nvSpPr>
        <p:spPr/>
        <p:txBody>
          <a:bodyPr/>
          <a:lstStyle/>
          <a:p>
            <a:r>
              <a:rPr lang="es-ES"/>
              <a:t>El control municipal de les concessions administratives</a:t>
            </a:r>
          </a:p>
        </p:txBody>
      </p:sp>
      <p:sp>
        <p:nvSpPr>
          <p:cNvPr id="7" name="Slide Number Placeholder 6"/>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559412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12462" y="356510"/>
            <a:ext cx="7668995" cy="1294265"/>
          </a:xfrm>
        </p:spPr>
        <p:txBody>
          <a:bodyPr/>
          <a:lstStyle/>
          <a:p>
            <a:r>
              <a:rPr lang="es-ES_tradnl"/>
              <a:t>Clic para editar título</a:t>
            </a:r>
            <a:endParaRPr lang="en-US" dirty="0"/>
          </a:p>
        </p:txBody>
      </p:sp>
      <p:sp>
        <p:nvSpPr>
          <p:cNvPr id="3" name="Text Placeholder 2"/>
          <p:cNvSpPr>
            <a:spLocks noGrp="1"/>
          </p:cNvSpPr>
          <p:nvPr>
            <p:ph type="body" idx="1"/>
          </p:nvPr>
        </p:nvSpPr>
        <p:spPr>
          <a:xfrm>
            <a:off x="612456" y="1641474"/>
            <a:ext cx="3761558" cy="804459"/>
          </a:xfrm>
        </p:spPr>
        <p:txBody>
          <a:bodyPr anchor="b"/>
          <a:lstStyle>
            <a:lvl1pPr marL="0" indent="0">
              <a:buNone/>
              <a:defRPr sz="2334" b="1"/>
            </a:lvl1pPr>
            <a:lvl2pPr marL="444581" indent="0">
              <a:buNone/>
              <a:defRPr sz="1945" b="1"/>
            </a:lvl2pPr>
            <a:lvl3pPr marL="889163" indent="0">
              <a:buNone/>
              <a:defRPr sz="1750" b="1"/>
            </a:lvl3pPr>
            <a:lvl4pPr marL="1333744" indent="0">
              <a:buNone/>
              <a:defRPr sz="1556" b="1"/>
            </a:lvl4pPr>
            <a:lvl5pPr marL="1778325" indent="0">
              <a:buNone/>
              <a:defRPr sz="1556" b="1"/>
            </a:lvl5pPr>
            <a:lvl6pPr marL="2222906" indent="0">
              <a:buNone/>
              <a:defRPr sz="1556" b="1"/>
            </a:lvl6pPr>
            <a:lvl7pPr marL="2667488" indent="0">
              <a:buNone/>
              <a:defRPr sz="1556" b="1"/>
            </a:lvl7pPr>
            <a:lvl8pPr marL="3112069" indent="0">
              <a:buNone/>
              <a:defRPr sz="1556" b="1"/>
            </a:lvl8pPr>
            <a:lvl9pPr marL="3556650" indent="0">
              <a:buNone/>
              <a:defRPr sz="1556" b="1"/>
            </a:lvl9pPr>
          </a:lstStyle>
          <a:p>
            <a:pPr lvl="0"/>
            <a:r>
              <a:rPr lang="es-ES_tradnl"/>
              <a:t>Haga clic para modificar el estilo de texto del patrón</a:t>
            </a:r>
          </a:p>
        </p:txBody>
      </p:sp>
      <p:sp>
        <p:nvSpPr>
          <p:cNvPr id="4" name="Content Placeholder 3"/>
          <p:cNvSpPr>
            <a:spLocks noGrp="1"/>
          </p:cNvSpPr>
          <p:nvPr>
            <p:ph sz="half" idx="2"/>
          </p:nvPr>
        </p:nvSpPr>
        <p:spPr>
          <a:xfrm>
            <a:off x="612456" y="2445932"/>
            <a:ext cx="3761558" cy="3597591"/>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Text Placeholder 4"/>
          <p:cNvSpPr>
            <a:spLocks noGrp="1"/>
          </p:cNvSpPr>
          <p:nvPr>
            <p:ph type="body" sz="quarter" idx="3"/>
          </p:nvPr>
        </p:nvSpPr>
        <p:spPr>
          <a:xfrm>
            <a:off x="4501369" y="1641474"/>
            <a:ext cx="3780083" cy="804459"/>
          </a:xfrm>
        </p:spPr>
        <p:txBody>
          <a:bodyPr anchor="b"/>
          <a:lstStyle>
            <a:lvl1pPr marL="0" indent="0">
              <a:buNone/>
              <a:defRPr sz="2334" b="1"/>
            </a:lvl1pPr>
            <a:lvl2pPr marL="444581" indent="0">
              <a:buNone/>
              <a:defRPr sz="1945" b="1"/>
            </a:lvl2pPr>
            <a:lvl3pPr marL="889163" indent="0">
              <a:buNone/>
              <a:defRPr sz="1750" b="1"/>
            </a:lvl3pPr>
            <a:lvl4pPr marL="1333744" indent="0">
              <a:buNone/>
              <a:defRPr sz="1556" b="1"/>
            </a:lvl4pPr>
            <a:lvl5pPr marL="1778325" indent="0">
              <a:buNone/>
              <a:defRPr sz="1556" b="1"/>
            </a:lvl5pPr>
            <a:lvl6pPr marL="2222906" indent="0">
              <a:buNone/>
              <a:defRPr sz="1556" b="1"/>
            </a:lvl6pPr>
            <a:lvl7pPr marL="2667488" indent="0">
              <a:buNone/>
              <a:defRPr sz="1556" b="1"/>
            </a:lvl7pPr>
            <a:lvl8pPr marL="3112069" indent="0">
              <a:buNone/>
              <a:defRPr sz="1556" b="1"/>
            </a:lvl8pPr>
            <a:lvl9pPr marL="3556650" indent="0">
              <a:buNone/>
              <a:defRPr sz="1556" b="1"/>
            </a:lvl9pPr>
          </a:lstStyle>
          <a:p>
            <a:pPr lvl="0"/>
            <a:r>
              <a:rPr lang="es-ES_tradnl"/>
              <a:t>Haga clic para modificar el estilo de texto del patrón</a:t>
            </a:r>
          </a:p>
        </p:txBody>
      </p:sp>
      <p:sp>
        <p:nvSpPr>
          <p:cNvPr id="6" name="Content Placeholder 5"/>
          <p:cNvSpPr>
            <a:spLocks noGrp="1"/>
          </p:cNvSpPr>
          <p:nvPr>
            <p:ph sz="quarter" idx="4"/>
          </p:nvPr>
        </p:nvSpPr>
        <p:spPr>
          <a:xfrm>
            <a:off x="4501369" y="2445932"/>
            <a:ext cx="3780083" cy="3597591"/>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Date Placeholder 6"/>
          <p:cNvSpPr>
            <a:spLocks noGrp="1"/>
          </p:cNvSpPr>
          <p:nvPr>
            <p:ph type="dt" sz="half" idx="10"/>
          </p:nvPr>
        </p:nvSpPr>
        <p:spPr/>
        <p:txBody>
          <a:bodyPr/>
          <a:lstStyle/>
          <a:p>
            <a:fld id="{B1C7A505-A467-49E7-AF17-46CF0CD56D86}" type="datetime1">
              <a:rPr lang="es-ES" smtClean="0"/>
              <a:t>06/05/2025</a:t>
            </a:fld>
            <a:endParaRPr lang="es-ES"/>
          </a:p>
        </p:txBody>
      </p:sp>
      <p:sp>
        <p:nvSpPr>
          <p:cNvPr id="8" name="Footer Placeholder 7"/>
          <p:cNvSpPr>
            <a:spLocks noGrp="1"/>
          </p:cNvSpPr>
          <p:nvPr>
            <p:ph type="ftr" sz="quarter" idx="11"/>
          </p:nvPr>
        </p:nvSpPr>
        <p:spPr/>
        <p:txBody>
          <a:bodyPr/>
          <a:lstStyle/>
          <a:p>
            <a:r>
              <a:rPr lang="es-ES"/>
              <a:t>El control municipal de les concessions administratives</a:t>
            </a:r>
          </a:p>
        </p:txBody>
      </p:sp>
      <p:sp>
        <p:nvSpPr>
          <p:cNvPr id="9" name="Slide Number Placeholder 8"/>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1884167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dirty="0"/>
          </a:p>
        </p:txBody>
      </p:sp>
      <p:sp>
        <p:nvSpPr>
          <p:cNvPr id="3" name="Date Placeholder 2"/>
          <p:cNvSpPr>
            <a:spLocks noGrp="1"/>
          </p:cNvSpPr>
          <p:nvPr>
            <p:ph type="dt" sz="half" idx="10"/>
          </p:nvPr>
        </p:nvSpPr>
        <p:spPr/>
        <p:txBody>
          <a:bodyPr/>
          <a:lstStyle/>
          <a:p>
            <a:fld id="{1874D295-3997-4CC0-87D0-7CF74D70515D}" type="datetime1">
              <a:rPr lang="es-ES" smtClean="0"/>
              <a:t>06/05/2025</a:t>
            </a:fld>
            <a:endParaRPr lang="es-ES"/>
          </a:p>
        </p:txBody>
      </p:sp>
      <p:sp>
        <p:nvSpPr>
          <p:cNvPr id="4" name="Footer Placeholder 3"/>
          <p:cNvSpPr>
            <a:spLocks noGrp="1"/>
          </p:cNvSpPr>
          <p:nvPr>
            <p:ph type="ftr" sz="quarter" idx="11"/>
          </p:nvPr>
        </p:nvSpPr>
        <p:spPr/>
        <p:txBody>
          <a:bodyPr/>
          <a:lstStyle/>
          <a:p>
            <a:r>
              <a:rPr lang="es-ES"/>
              <a:t>El control municipal de les concessions administratives</a:t>
            </a:r>
          </a:p>
        </p:txBody>
      </p:sp>
      <p:sp>
        <p:nvSpPr>
          <p:cNvPr id="5" name="Slide Number Placeholder 4"/>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1473442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9B71D8-8E63-4D03-8E5E-C6F003ED3838}" type="datetime1">
              <a:rPr lang="es-ES" smtClean="0"/>
              <a:t>06/05/2025</a:t>
            </a:fld>
            <a:endParaRPr lang="es-ES"/>
          </a:p>
        </p:txBody>
      </p:sp>
      <p:sp>
        <p:nvSpPr>
          <p:cNvPr id="3" name="Footer Placeholder 2"/>
          <p:cNvSpPr>
            <a:spLocks noGrp="1"/>
          </p:cNvSpPr>
          <p:nvPr>
            <p:ph type="ftr" sz="quarter" idx="11"/>
          </p:nvPr>
        </p:nvSpPr>
        <p:spPr/>
        <p:txBody>
          <a:bodyPr/>
          <a:lstStyle/>
          <a:p>
            <a:r>
              <a:rPr lang="es-ES"/>
              <a:t>El control municipal de les concessions administratives</a:t>
            </a:r>
          </a:p>
        </p:txBody>
      </p:sp>
      <p:sp>
        <p:nvSpPr>
          <p:cNvPr id="4" name="Slide Number Placeholder 3"/>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201305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12462" y="446405"/>
            <a:ext cx="2867769" cy="1562418"/>
          </a:xfrm>
        </p:spPr>
        <p:txBody>
          <a:bodyPr anchor="b"/>
          <a:lstStyle>
            <a:lvl1pPr>
              <a:defRPr sz="3112"/>
            </a:lvl1pPr>
          </a:lstStyle>
          <a:p>
            <a:r>
              <a:rPr lang="es-ES_tradnl"/>
              <a:t>Clic para editar título</a:t>
            </a:r>
            <a:endParaRPr lang="en-US" dirty="0"/>
          </a:p>
        </p:txBody>
      </p:sp>
      <p:sp>
        <p:nvSpPr>
          <p:cNvPr id="3" name="Content Placeholder 2"/>
          <p:cNvSpPr>
            <a:spLocks noGrp="1"/>
          </p:cNvSpPr>
          <p:nvPr>
            <p:ph idx="1"/>
          </p:nvPr>
        </p:nvSpPr>
        <p:spPr>
          <a:xfrm>
            <a:off x="3780083" y="964112"/>
            <a:ext cx="4501366" cy="4758553"/>
          </a:xfrm>
        </p:spPr>
        <p:txBody>
          <a:bodyPr/>
          <a:lstStyle>
            <a:lvl1pPr>
              <a:defRPr sz="3112"/>
            </a:lvl1pPr>
            <a:lvl2pPr>
              <a:defRPr sz="2723"/>
            </a:lvl2pPr>
            <a:lvl3pPr>
              <a:defRPr sz="2334"/>
            </a:lvl3pPr>
            <a:lvl4pPr>
              <a:defRPr sz="1945"/>
            </a:lvl4pPr>
            <a:lvl5pPr>
              <a:defRPr sz="1945"/>
            </a:lvl5pPr>
            <a:lvl6pPr>
              <a:defRPr sz="1945"/>
            </a:lvl6pPr>
            <a:lvl7pPr>
              <a:defRPr sz="1945"/>
            </a:lvl7pPr>
            <a:lvl8pPr>
              <a:defRPr sz="1945"/>
            </a:lvl8pPr>
            <a:lvl9pPr>
              <a:defRPr sz="1945"/>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612462" y="2008823"/>
            <a:ext cx="2867769" cy="3721592"/>
          </a:xfrm>
        </p:spPr>
        <p:txBody>
          <a:bodyPr/>
          <a:lstStyle>
            <a:lvl1pPr marL="0" indent="0">
              <a:buNone/>
              <a:defRPr sz="1556"/>
            </a:lvl1pPr>
            <a:lvl2pPr marL="444581" indent="0">
              <a:buNone/>
              <a:defRPr sz="1361"/>
            </a:lvl2pPr>
            <a:lvl3pPr marL="889163" indent="0">
              <a:buNone/>
              <a:defRPr sz="1167"/>
            </a:lvl3pPr>
            <a:lvl4pPr marL="1333744" indent="0">
              <a:buNone/>
              <a:defRPr sz="972"/>
            </a:lvl4pPr>
            <a:lvl5pPr marL="1778325" indent="0">
              <a:buNone/>
              <a:defRPr sz="972"/>
            </a:lvl5pPr>
            <a:lvl6pPr marL="2222906" indent="0">
              <a:buNone/>
              <a:defRPr sz="972"/>
            </a:lvl6pPr>
            <a:lvl7pPr marL="2667488" indent="0">
              <a:buNone/>
              <a:defRPr sz="972"/>
            </a:lvl7pPr>
            <a:lvl8pPr marL="3112069" indent="0">
              <a:buNone/>
              <a:defRPr sz="972"/>
            </a:lvl8pPr>
            <a:lvl9pPr marL="3556650" indent="0">
              <a:buNone/>
              <a:defRPr sz="972"/>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C8ED16FA-BD2D-43DA-93D6-A196532C72C3}" type="datetime1">
              <a:rPr lang="es-ES" smtClean="0"/>
              <a:t>06/05/2025</a:t>
            </a:fld>
            <a:endParaRPr lang="es-ES"/>
          </a:p>
        </p:txBody>
      </p:sp>
      <p:sp>
        <p:nvSpPr>
          <p:cNvPr id="6" name="Footer Placeholder 5"/>
          <p:cNvSpPr>
            <a:spLocks noGrp="1"/>
          </p:cNvSpPr>
          <p:nvPr>
            <p:ph type="ftr" sz="quarter" idx="11"/>
          </p:nvPr>
        </p:nvSpPr>
        <p:spPr/>
        <p:txBody>
          <a:bodyPr/>
          <a:lstStyle/>
          <a:p>
            <a:r>
              <a:rPr lang="es-ES"/>
              <a:t>El control municipal de les concessions administratives</a:t>
            </a:r>
          </a:p>
        </p:txBody>
      </p:sp>
      <p:sp>
        <p:nvSpPr>
          <p:cNvPr id="7" name="Slide Number Placeholder 6"/>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238962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12462" y="446405"/>
            <a:ext cx="2867769" cy="1562418"/>
          </a:xfrm>
        </p:spPr>
        <p:txBody>
          <a:bodyPr anchor="b"/>
          <a:lstStyle>
            <a:lvl1pPr>
              <a:defRPr sz="3112"/>
            </a:lvl1pPr>
          </a:lstStyle>
          <a:p>
            <a:r>
              <a:rPr lang="es-ES_tradnl"/>
              <a:t>Clic para editar título</a:t>
            </a:r>
            <a:endParaRPr lang="en-US" dirty="0"/>
          </a:p>
        </p:txBody>
      </p:sp>
      <p:sp>
        <p:nvSpPr>
          <p:cNvPr id="3" name="Picture Placeholder 2"/>
          <p:cNvSpPr>
            <a:spLocks noGrp="1" noChangeAspect="1"/>
          </p:cNvSpPr>
          <p:nvPr>
            <p:ph type="pic" idx="1"/>
          </p:nvPr>
        </p:nvSpPr>
        <p:spPr>
          <a:xfrm>
            <a:off x="3780083" y="964112"/>
            <a:ext cx="4501366" cy="4758553"/>
          </a:xfrm>
        </p:spPr>
        <p:txBody>
          <a:bodyPr anchor="t"/>
          <a:lstStyle>
            <a:lvl1pPr marL="0" indent="0">
              <a:buNone/>
              <a:defRPr sz="3112"/>
            </a:lvl1pPr>
            <a:lvl2pPr marL="444581" indent="0">
              <a:buNone/>
              <a:defRPr sz="2723"/>
            </a:lvl2pPr>
            <a:lvl3pPr marL="889163" indent="0">
              <a:buNone/>
              <a:defRPr sz="2334"/>
            </a:lvl3pPr>
            <a:lvl4pPr marL="1333744" indent="0">
              <a:buNone/>
              <a:defRPr sz="1945"/>
            </a:lvl4pPr>
            <a:lvl5pPr marL="1778325" indent="0">
              <a:buNone/>
              <a:defRPr sz="1945"/>
            </a:lvl5pPr>
            <a:lvl6pPr marL="2222906" indent="0">
              <a:buNone/>
              <a:defRPr sz="1945"/>
            </a:lvl6pPr>
            <a:lvl7pPr marL="2667488" indent="0">
              <a:buNone/>
              <a:defRPr sz="1945"/>
            </a:lvl7pPr>
            <a:lvl8pPr marL="3112069" indent="0">
              <a:buNone/>
              <a:defRPr sz="1945"/>
            </a:lvl8pPr>
            <a:lvl9pPr marL="3556650" indent="0">
              <a:buNone/>
              <a:defRPr sz="1945"/>
            </a:lvl9pPr>
          </a:lstStyle>
          <a:p>
            <a:r>
              <a:rPr lang="es-ES_tradnl"/>
              <a:t>Arrastre la imagen al marcador de posición o haga clic en el icono para agregar</a:t>
            </a:r>
            <a:endParaRPr lang="en-US" dirty="0"/>
          </a:p>
        </p:txBody>
      </p:sp>
      <p:sp>
        <p:nvSpPr>
          <p:cNvPr id="4" name="Text Placeholder 3"/>
          <p:cNvSpPr>
            <a:spLocks noGrp="1"/>
          </p:cNvSpPr>
          <p:nvPr>
            <p:ph type="body" sz="half" idx="2"/>
          </p:nvPr>
        </p:nvSpPr>
        <p:spPr>
          <a:xfrm>
            <a:off x="612462" y="2008823"/>
            <a:ext cx="2867769" cy="3721592"/>
          </a:xfrm>
        </p:spPr>
        <p:txBody>
          <a:bodyPr/>
          <a:lstStyle>
            <a:lvl1pPr marL="0" indent="0">
              <a:buNone/>
              <a:defRPr sz="1556"/>
            </a:lvl1pPr>
            <a:lvl2pPr marL="444581" indent="0">
              <a:buNone/>
              <a:defRPr sz="1361"/>
            </a:lvl2pPr>
            <a:lvl3pPr marL="889163" indent="0">
              <a:buNone/>
              <a:defRPr sz="1167"/>
            </a:lvl3pPr>
            <a:lvl4pPr marL="1333744" indent="0">
              <a:buNone/>
              <a:defRPr sz="972"/>
            </a:lvl4pPr>
            <a:lvl5pPr marL="1778325" indent="0">
              <a:buNone/>
              <a:defRPr sz="972"/>
            </a:lvl5pPr>
            <a:lvl6pPr marL="2222906" indent="0">
              <a:buNone/>
              <a:defRPr sz="972"/>
            </a:lvl6pPr>
            <a:lvl7pPr marL="2667488" indent="0">
              <a:buNone/>
              <a:defRPr sz="972"/>
            </a:lvl7pPr>
            <a:lvl8pPr marL="3112069" indent="0">
              <a:buNone/>
              <a:defRPr sz="972"/>
            </a:lvl8pPr>
            <a:lvl9pPr marL="3556650" indent="0">
              <a:buNone/>
              <a:defRPr sz="972"/>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504A8A7B-6A53-49C3-A8EC-EB018CDC4A67}" type="datetime1">
              <a:rPr lang="es-ES" smtClean="0"/>
              <a:t>06/05/2025</a:t>
            </a:fld>
            <a:endParaRPr lang="es-ES"/>
          </a:p>
        </p:txBody>
      </p:sp>
      <p:sp>
        <p:nvSpPr>
          <p:cNvPr id="6" name="Footer Placeholder 5"/>
          <p:cNvSpPr>
            <a:spLocks noGrp="1"/>
          </p:cNvSpPr>
          <p:nvPr>
            <p:ph type="ftr" sz="quarter" idx="11"/>
          </p:nvPr>
        </p:nvSpPr>
        <p:spPr/>
        <p:txBody>
          <a:bodyPr/>
          <a:lstStyle/>
          <a:p>
            <a:r>
              <a:rPr lang="es-ES"/>
              <a:t>El control municipal de les concessions administratives</a:t>
            </a:r>
          </a:p>
        </p:txBody>
      </p:sp>
      <p:sp>
        <p:nvSpPr>
          <p:cNvPr id="7" name="Slide Number Placeholder 6"/>
          <p:cNvSpPr>
            <a:spLocks noGrp="1"/>
          </p:cNvSpPr>
          <p:nvPr>
            <p:ph type="sldNum" sz="quarter" idx="12"/>
          </p:nvPr>
        </p:nvSpPr>
        <p:spPr/>
        <p:txBody>
          <a:bodyPr/>
          <a:lstStyle/>
          <a:p>
            <a:fld id="{F7FBA3A0-81A8-4045-BB55-3A1B1CC8521E}" type="slidenum">
              <a:rPr lang="es-ES" smtClean="0"/>
              <a:t>‹#›</a:t>
            </a:fld>
            <a:endParaRPr lang="es-ES"/>
          </a:p>
        </p:txBody>
      </p:sp>
    </p:spTree>
    <p:extLst>
      <p:ext uri="{BB962C8B-B14F-4D97-AF65-F5344CB8AC3E}">
        <p14:creationId xmlns:p14="http://schemas.microsoft.com/office/powerpoint/2010/main" val="776532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1304" y="356510"/>
            <a:ext cx="7668995" cy="1294265"/>
          </a:xfrm>
          <a:prstGeom prst="rect">
            <a:avLst/>
          </a:prstGeom>
        </p:spPr>
        <p:txBody>
          <a:bodyPr vert="horz" lIns="91440" tIns="45720" rIns="91440" bIns="45720" rtlCol="0" anchor="ctr">
            <a:normAutofit/>
          </a:bodyPr>
          <a:lstStyle/>
          <a:p>
            <a:r>
              <a:rPr lang="es-ES_tradnl"/>
              <a:t>Clic para editar título</a:t>
            </a:r>
            <a:endParaRPr lang="en-US" dirty="0"/>
          </a:p>
        </p:txBody>
      </p:sp>
      <p:sp>
        <p:nvSpPr>
          <p:cNvPr id="3" name="Text Placeholder 2"/>
          <p:cNvSpPr>
            <a:spLocks noGrp="1"/>
          </p:cNvSpPr>
          <p:nvPr>
            <p:ph type="body" idx="1"/>
          </p:nvPr>
        </p:nvSpPr>
        <p:spPr>
          <a:xfrm>
            <a:off x="611304" y="1782521"/>
            <a:ext cx="7668995" cy="4248598"/>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2"/>
          </p:nvPr>
        </p:nvSpPr>
        <p:spPr>
          <a:xfrm>
            <a:off x="611304" y="6206272"/>
            <a:ext cx="2000607" cy="356504"/>
          </a:xfrm>
          <a:prstGeom prst="rect">
            <a:avLst/>
          </a:prstGeom>
        </p:spPr>
        <p:txBody>
          <a:bodyPr vert="horz" lIns="91440" tIns="45720" rIns="91440" bIns="45720" rtlCol="0" anchor="ctr"/>
          <a:lstStyle>
            <a:lvl1pPr algn="l">
              <a:defRPr sz="1167">
                <a:solidFill>
                  <a:schemeClr val="tx1">
                    <a:tint val="75000"/>
                  </a:schemeClr>
                </a:solidFill>
              </a:defRPr>
            </a:lvl1pPr>
          </a:lstStyle>
          <a:p>
            <a:fld id="{08C3ED93-EBA9-46CC-A626-4F8A7BBF7950}" type="datetime1">
              <a:rPr lang="es-ES" smtClean="0"/>
              <a:t>06/05/2025</a:t>
            </a:fld>
            <a:endParaRPr lang="es-ES" dirty="0"/>
          </a:p>
        </p:txBody>
      </p:sp>
      <p:sp>
        <p:nvSpPr>
          <p:cNvPr id="5" name="Footer Placeholder 4"/>
          <p:cNvSpPr>
            <a:spLocks noGrp="1"/>
          </p:cNvSpPr>
          <p:nvPr>
            <p:ph type="ftr" sz="quarter" idx="3"/>
          </p:nvPr>
        </p:nvSpPr>
        <p:spPr>
          <a:xfrm>
            <a:off x="2945346" y="6206272"/>
            <a:ext cx="3000911" cy="356504"/>
          </a:xfrm>
          <a:prstGeom prst="rect">
            <a:avLst/>
          </a:prstGeom>
        </p:spPr>
        <p:txBody>
          <a:bodyPr vert="horz" lIns="91440" tIns="45720" rIns="91440" bIns="45720" rtlCol="0" anchor="ctr"/>
          <a:lstStyle>
            <a:lvl1pPr algn="ctr">
              <a:defRPr sz="1167">
                <a:solidFill>
                  <a:schemeClr val="tx1">
                    <a:tint val="75000"/>
                  </a:schemeClr>
                </a:solidFill>
              </a:defRPr>
            </a:lvl1pPr>
          </a:lstStyle>
          <a:p>
            <a:r>
              <a:rPr lang="es-ES" dirty="0"/>
              <a:t>El control municipal de les </a:t>
            </a:r>
            <a:r>
              <a:rPr lang="es-ES" dirty="0" err="1"/>
              <a:t>concessions</a:t>
            </a:r>
            <a:r>
              <a:rPr lang="es-ES" dirty="0"/>
              <a:t> </a:t>
            </a:r>
            <a:r>
              <a:rPr lang="es-ES" dirty="0" err="1"/>
              <a:t>administratives</a:t>
            </a:r>
            <a:endParaRPr lang="es-ES" dirty="0"/>
          </a:p>
        </p:txBody>
      </p:sp>
      <p:sp>
        <p:nvSpPr>
          <p:cNvPr id="6" name="Slide Number Placeholder 5"/>
          <p:cNvSpPr>
            <a:spLocks noGrp="1"/>
          </p:cNvSpPr>
          <p:nvPr>
            <p:ph type="sldNum" sz="quarter" idx="4"/>
          </p:nvPr>
        </p:nvSpPr>
        <p:spPr>
          <a:xfrm>
            <a:off x="6279690" y="6206272"/>
            <a:ext cx="2000607" cy="356504"/>
          </a:xfrm>
          <a:prstGeom prst="rect">
            <a:avLst/>
          </a:prstGeom>
        </p:spPr>
        <p:txBody>
          <a:bodyPr vert="horz" lIns="91440" tIns="45720" rIns="91440" bIns="45720" rtlCol="0" anchor="ctr"/>
          <a:lstStyle>
            <a:lvl1pPr algn="r">
              <a:defRPr sz="1167">
                <a:solidFill>
                  <a:schemeClr val="tx1">
                    <a:tint val="75000"/>
                  </a:schemeClr>
                </a:solidFill>
              </a:defRPr>
            </a:lvl1pPr>
          </a:lstStyle>
          <a:p>
            <a:fld id="{F7FBA3A0-81A8-4045-BB55-3A1B1CC8521E}" type="slidenum">
              <a:rPr lang="es-ES" smtClean="0"/>
              <a:t>‹#›</a:t>
            </a:fld>
            <a:endParaRPr lang="es-ES"/>
          </a:p>
        </p:txBody>
      </p:sp>
    </p:spTree>
    <p:extLst>
      <p:ext uri="{BB962C8B-B14F-4D97-AF65-F5344CB8AC3E}">
        <p14:creationId xmlns:p14="http://schemas.microsoft.com/office/powerpoint/2010/main" val="14025867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889163" rtl="0" eaLnBrk="1" latinLnBrk="0" hangingPunct="1">
        <a:lnSpc>
          <a:spcPct val="90000"/>
        </a:lnSpc>
        <a:spcBef>
          <a:spcPct val="0"/>
        </a:spcBef>
        <a:buNone/>
        <a:defRPr sz="4279" kern="1200">
          <a:solidFill>
            <a:schemeClr val="tx1"/>
          </a:solidFill>
          <a:latin typeface="+mj-lt"/>
          <a:ea typeface="+mj-ea"/>
          <a:cs typeface="+mj-cs"/>
        </a:defRPr>
      </a:lvl1pPr>
    </p:titleStyle>
    <p:bodyStyle>
      <a:lvl1pPr marL="222291" indent="-222291" algn="l" defTabSz="889163" rtl="0" eaLnBrk="1" latinLnBrk="0" hangingPunct="1">
        <a:lnSpc>
          <a:spcPct val="90000"/>
        </a:lnSpc>
        <a:spcBef>
          <a:spcPts val="972"/>
        </a:spcBef>
        <a:buFont typeface="Arial" panose="020B0604020202020204" pitchFamily="34" charset="0"/>
        <a:buChar char="•"/>
        <a:defRPr sz="2723" kern="1200">
          <a:solidFill>
            <a:schemeClr val="tx1"/>
          </a:solidFill>
          <a:latin typeface="+mn-lt"/>
          <a:ea typeface="+mn-ea"/>
          <a:cs typeface="+mn-cs"/>
        </a:defRPr>
      </a:lvl1pPr>
      <a:lvl2pPr marL="666872" indent="-222291" algn="l" defTabSz="889163" rtl="0" eaLnBrk="1" latinLnBrk="0" hangingPunct="1">
        <a:lnSpc>
          <a:spcPct val="90000"/>
        </a:lnSpc>
        <a:spcBef>
          <a:spcPts val="486"/>
        </a:spcBef>
        <a:buFont typeface="Arial" panose="020B0604020202020204" pitchFamily="34" charset="0"/>
        <a:buChar char="•"/>
        <a:defRPr sz="2334" kern="1200">
          <a:solidFill>
            <a:schemeClr val="tx1"/>
          </a:solidFill>
          <a:latin typeface="+mn-lt"/>
          <a:ea typeface="+mn-ea"/>
          <a:cs typeface="+mn-cs"/>
        </a:defRPr>
      </a:lvl2pPr>
      <a:lvl3pPr marL="1111453" indent="-222291" algn="l" defTabSz="889163" rtl="0" eaLnBrk="1" latinLnBrk="0" hangingPunct="1">
        <a:lnSpc>
          <a:spcPct val="90000"/>
        </a:lnSpc>
        <a:spcBef>
          <a:spcPts val="486"/>
        </a:spcBef>
        <a:buFont typeface="Arial" panose="020B0604020202020204" pitchFamily="34" charset="0"/>
        <a:buChar char="•"/>
        <a:defRPr sz="1945" kern="1200">
          <a:solidFill>
            <a:schemeClr val="tx1"/>
          </a:solidFill>
          <a:latin typeface="+mn-lt"/>
          <a:ea typeface="+mn-ea"/>
          <a:cs typeface="+mn-cs"/>
        </a:defRPr>
      </a:lvl3pPr>
      <a:lvl4pPr marL="1556034" indent="-222291" algn="l" defTabSz="889163" rtl="0" eaLnBrk="1" latinLnBrk="0" hangingPunct="1">
        <a:lnSpc>
          <a:spcPct val="90000"/>
        </a:lnSpc>
        <a:spcBef>
          <a:spcPts val="486"/>
        </a:spcBef>
        <a:buFont typeface="Arial" panose="020B0604020202020204" pitchFamily="34" charset="0"/>
        <a:buChar char="•"/>
        <a:defRPr sz="1750" kern="1200">
          <a:solidFill>
            <a:schemeClr val="tx1"/>
          </a:solidFill>
          <a:latin typeface="+mn-lt"/>
          <a:ea typeface="+mn-ea"/>
          <a:cs typeface="+mn-cs"/>
        </a:defRPr>
      </a:lvl4pPr>
      <a:lvl5pPr marL="2000616" indent="-222291" algn="l" defTabSz="889163" rtl="0" eaLnBrk="1" latinLnBrk="0" hangingPunct="1">
        <a:lnSpc>
          <a:spcPct val="90000"/>
        </a:lnSpc>
        <a:spcBef>
          <a:spcPts val="486"/>
        </a:spcBef>
        <a:buFont typeface="Arial" panose="020B0604020202020204" pitchFamily="34" charset="0"/>
        <a:buChar char="•"/>
        <a:defRPr sz="1750" kern="1200">
          <a:solidFill>
            <a:schemeClr val="tx1"/>
          </a:solidFill>
          <a:latin typeface="+mn-lt"/>
          <a:ea typeface="+mn-ea"/>
          <a:cs typeface="+mn-cs"/>
        </a:defRPr>
      </a:lvl5pPr>
      <a:lvl6pPr marL="2445197" indent="-222291" algn="l" defTabSz="889163" rtl="0" eaLnBrk="1" latinLnBrk="0" hangingPunct="1">
        <a:lnSpc>
          <a:spcPct val="90000"/>
        </a:lnSpc>
        <a:spcBef>
          <a:spcPts val="486"/>
        </a:spcBef>
        <a:buFont typeface="Arial" panose="020B0604020202020204" pitchFamily="34" charset="0"/>
        <a:buChar char="•"/>
        <a:defRPr sz="1750" kern="1200">
          <a:solidFill>
            <a:schemeClr val="tx1"/>
          </a:solidFill>
          <a:latin typeface="+mn-lt"/>
          <a:ea typeface="+mn-ea"/>
          <a:cs typeface="+mn-cs"/>
        </a:defRPr>
      </a:lvl6pPr>
      <a:lvl7pPr marL="2889778" indent="-222291" algn="l" defTabSz="889163" rtl="0" eaLnBrk="1" latinLnBrk="0" hangingPunct="1">
        <a:lnSpc>
          <a:spcPct val="90000"/>
        </a:lnSpc>
        <a:spcBef>
          <a:spcPts val="486"/>
        </a:spcBef>
        <a:buFont typeface="Arial" panose="020B0604020202020204" pitchFamily="34" charset="0"/>
        <a:buChar char="•"/>
        <a:defRPr sz="1750" kern="1200">
          <a:solidFill>
            <a:schemeClr val="tx1"/>
          </a:solidFill>
          <a:latin typeface="+mn-lt"/>
          <a:ea typeface="+mn-ea"/>
          <a:cs typeface="+mn-cs"/>
        </a:defRPr>
      </a:lvl7pPr>
      <a:lvl8pPr marL="3334360" indent="-222291" algn="l" defTabSz="889163" rtl="0" eaLnBrk="1" latinLnBrk="0" hangingPunct="1">
        <a:lnSpc>
          <a:spcPct val="90000"/>
        </a:lnSpc>
        <a:spcBef>
          <a:spcPts val="486"/>
        </a:spcBef>
        <a:buFont typeface="Arial" panose="020B0604020202020204" pitchFamily="34" charset="0"/>
        <a:buChar char="•"/>
        <a:defRPr sz="1750" kern="1200">
          <a:solidFill>
            <a:schemeClr val="tx1"/>
          </a:solidFill>
          <a:latin typeface="+mn-lt"/>
          <a:ea typeface="+mn-ea"/>
          <a:cs typeface="+mn-cs"/>
        </a:defRPr>
      </a:lvl8pPr>
      <a:lvl9pPr marL="3778941" indent="-222291" algn="l" defTabSz="889163" rtl="0" eaLnBrk="1" latinLnBrk="0" hangingPunct="1">
        <a:lnSpc>
          <a:spcPct val="90000"/>
        </a:lnSpc>
        <a:spcBef>
          <a:spcPts val="486"/>
        </a:spcBef>
        <a:buFont typeface="Arial" panose="020B0604020202020204" pitchFamily="34" charset="0"/>
        <a:buChar char="•"/>
        <a:defRPr sz="1750" kern="1200">
          <a:solidFill>
            <a:schemeClr val="tx1"/>
          </a:solidFill>
          <a:latin typeface="+mn-lt"/>
          <a:ea typeface="+mn-ea"/>
          <a:cs typeface="+mn-cs"/>
        </a:defRPr>
      </a:lvl9pPr>
    </p:bodyStyle>
    <p:otherStyle>
      <a:defPPr>
        <a:defRPr lang="en-US"/>
      </a:defPPr>
      <a:lvl1pPr marL="0" algn="l" defTabSz="889163" rtl="0" eaLnBrk="1" latinLnBrk="0" hangingPunct="1">
        <a:defRPr sz="1750" kern="1200">
          <a:solidFill>
            <a:schemeClr val="tx1"/>
          </a:solidFill>
          <a:latin typeface="+mn-lt"/>
          <a:ea typeface="+mn-ea"/>
          <a:cs typeface="+mn-cs"/>
        </a:defRPr>
      </a:lvl1pPr>
      <a:lvl2pPr marL="444581" algn="l" defTabSz="889163" rtl="0" eaLnBrk="1" latinLnBrk="0" hangingPunct="1">
        <a:defRPr sz="1750" kern="1200">
          <a:solidFill>
            <a:schemeClr val="tx1"/>
          </a:solidFill>
          <a:latin typeface="+mn-lt"/>
          <a:ea typeface="+mn-ea"/>
          <a:cs typeface="+mn-cs"/>
        </a:defRPr>
      </a:lvl2pPr>
      <a:lvl3pPr marL="889163" algn="l" defTabSz="889163" rtl="0" eaLnBrk="1" latinLnBrk="0" hangingPunct="1">
        <a:defRPr sz="1750" kern="1200">
          <a:solidFill>
            <a:schemeClr val="tx1"/>
          </a:solidFill>
          <a:latin typeface="+mn-lt"/>
          <a:ea typeface="+mn-ea"/>
          <a:cs typeface="+mn-cs"/>
        </a:defRPr>
      </a:lvl3pPr>
      <a:lvl4pPr marL="1333744" algn="l" defTabSz="889163" rtl="0" eaLnBrk="1" latinLnBrk="0" hangingPunct="1">
        <a:defRPr sz="1750" kern="1200">
          <a:solidFill>
            <a:schemeClr val="tx1"/>
          </a:solidFill>
          <a:latin typeface="+mn-lt"/>
          <a:ea typeface="+mn-ea"/>
          <a:cs typeface="+mn-cs"/>
        </a:defRPr>
      </a:lvl4pPr>
      <a:lvl5pPr marL="1778325" algn="l" defTabSz="889163" rtl="0" eaLnBrk="1" latinLnBrk="0" hangingPunct="1">
        <a:defRPr sz="1750" kern="1200">
          <a:solidFill>
            <a:schemeClr val="tx1"/>
          </a:solidFill>
          <a:latin typeface="+mn-lt"/>
          <a:ea typeface="+mn-ea"/>
          <a:cs typeface="+mn-cs"/>
        </a:defRPr>
      </a:lvl5pPr>
      <a:lvl6pPr marL="2222906" algn="l" defTabSz="889163" rtl="0" eaLnBrk="1" latinLnBrk="0" hangingPunct="1">
        <a:defRPr sz="1750" kern="1200">
          <a:solidFill>
            <a:schemeClr val="tx1"/>
          </a:solidFill>
          <a:latin typeface="+mn-lt"/>
          <a:ea typeface="+mn-ea"/>
          <a:cs typeface="+mn-cs"/>
        </a:defRPr>
      </a:lvl6pPr>
      <a:lvl7pPr marL="2667488" algn="l" defTabSz="889163" rtl="0" eaLnBrk="1" latinLnBrk="0" hangingPunct="1">
        <a:defRPr sz="1750" kern="1200">
          <a:solidFill>
            <a:schemeClr val="tx1"/>
          </a:solidFill>
          <a:latin typeface="+mn-lt"/>
          <a:ea typeface="+mn-ea"/>
          <a:cs typeface="+mn-cs"/>
        </a:defRPr>
      </a:lvl7pPr>
      <a:lvl8pPr marL="3112069" algn="l" defTabSz="889163" rtl="0" eaLnBrk="1" latinLnBrk="0" hangingPunct="1">
        <a:defRPr sz="1750" kern="1200">
          <a:solidFill>
            <a:schemeClr val="tx1"/>
          </a:solidFill>
          <a:latin typeface="+mn-lt"/>
          <a:ea typeface="+mn-ea"/>
          <a:cs typeface="+mn-cs"/>
        </a:defRPr>
      </a:lvl8pPr>
      <a:lvl9pPr marL="3556650" algn="l" defTabSz="889163" rtl="0" eaLnBrk="1" latinLnBrk="0" hangingPunct="1">
        <a:defRPr sz="17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aplicacions.economia.gencat.cat/ecodif/rest/file/download?id=96998&amp;lang=Ca" TargetMode="External"/><Relationship Id="rId5" Type="http://schemas.openxmlformats.org/officeDocument/2006/relationships/hyperlink" Target="https://record.bibliotecadigital.gencat.cat/bitstream/handle/20.500.14345/1621/PPT%20Informe%207_2025.pdf?sequence=4&amp;isAllowed=y" TargetMode="External"/><Relationship Id="rId4" Type="http://schemas.openxmlformats.org/officeDocument/2006/relationships/hyperlink" Target="https://record.bibliotecadigital.gencat.cat/handle/20.500.14345/1621"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ireccio_contractacio@bcn.ca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cxnSp>
        <p:nvCxnSpPr>
          <p:cNvPr id="7" name="Conector recto 11"/>
          <p:cNvCxnSpPr/>
          <p:nvPr/>
        </p:nvCxnSpPr>
        <p:spPr>
          <a:xfrm>
            <a:off x="868680" y="6126480"/>
            <a:ext cx="7525512" cy="0"/>
          </a:xfrm>
          <a:prstGeom prst="line">
            <a:avLst/>
          </a:prstGeom>
          <a:ln w="12700">
            <a:solidFill>
              <a:srgbClr val="E72338"/>
            </a:solidFill>
          </a:ln>
        </p:spPr>
        <p:style>
          <a:lnRef idx="1">
            <a:schemeClr val="accent1"/>
          </a:lnRef>
          <a:fillRef idx="0">
            <a:schemeClr val="accent1"/>
          </a:fillRef>
          <a:effectRef idx="0">
            <a:schemeClr val="accent1"/>
          </a:effectRef>
          <a:fontRef idx="minor">
            <a:schemeClr val="tx1"/>
          </a:fontRef>
        </p:style>
      </p:cxnSp>
      <p:sp>
        <p:nvSpPr>
          <p:cNvPr id="8" name="CuadroTexto 14"/>
          <p:cNvSpPr txBox="1"/>
          <p:nvPr/>
        </p:nvSpPr>
        <p:spPr>
          <a:xfrm>
            <a:off x="773123" y="5613835"/>
            <a:ext cx="5511593" cy="543739"/>
          </a:xfrm>
          <a:prstGeom prst="rect">
            <a:avLst/>
          </a:prstGeom>
          <a:noFill/>
        </p:spPr>
        <p:txBody>
          <a:bodyPr wrap="square" rtlCol="0">
            <a:spAutoFit/>
          </a:bodyPr>
          <a:lstStyle/>
          <a:p>
            <a:pPr>
              <a:spcAft>
                <a:spcPts val="400"/>
              </a:spcAft>
            </a:pPr>
            <a:r>
              <a:rPr lang="es-ES_tradnl" sz="1200" b="1" dirty="0" err="1">
                <a:latin typeface="Arial" charset="0"/>
                <a:ea typeface="Arial" charset="0"/>
                <a:cs typeface="Arial" charset="0"/>
              </a:rPr>
              <a:t>Direcció</a:t>
            </a:r>
            <a:r>
              <a:rPr lang="es-ES_tradnl" sz="1200" b="1" dirty="0">
                <a:latin typeface="Arial" charset="0"/>
                <a:ea typeface="Arial" charset="0"/>
                <a:cs typeface="Arial" charset="0"/>
              </a:rPr>
              <a:t> de </a:t>
            </a:r>
            <a:r>
              <a:rPr lang="es-ES_tradnl" sz="1200" b="1" dirty="0" err="1">
                <a:latin typeface="Arial" charset="0"/>
                <a:ea typeface="Arial" charset="0"/>
                <a:cs typeface="Arial" charset="0"/>
              </a:rPr>
              <a:t>Coordinació</a:t>
            </a:r>
            <a:r>
              <a:rPr lang="es-ES_tradnl" sz="1200" b="1" dirty="0">
                <a:latin typeface="Arial" charset="0"/>
                <a:ea typeface="Arial" charset="0"/>
                <a:cs typeface="Arial" charset="0"/>
              </a:rPr>
              <a:t> de </a:t>
            </a:r>
            <a:r>
              <a:rPr lang="es-ES_tradnl" sz="1200" b="1" dirty="0" err="1">
                <a:latin typeface="Arial" charset="0"/>
                <a:ea typeface="Arial" charset="0"/>
                <a:cs typeface="Arial" charset="0"/>
              </a:rPr>
              <a:t>Contractació</a:t>
            </a:r>
            <a:r>
              <a:rPr lang="es-ES_tradnl" sz="1200" b="1" dirty="0">
                <a:latin typeface="Arial" charset="0"/>
                <a:ea typeface="Arial" charset="0"/>
                <a:cs typeface="Arial" charset="0"/>
              </a:rPr>
              <a:t> Administrativa</a:t>
            </a:r>
          </a:p>
          <a:p>
            <a:pPr>
              <a:spcAft>
                <a:spcPts val="400"/>
              </a:spcAft>
            </a:pPr>
            <a:r>
              <a:rPr lang="es-ES_tradnl" sz="1400" b="1" dirty="0" err="1">
                <a:solidFill>
                  <a:srgbClr val="C00000"/>
                </a:solidFill>
                <a:latin typeface="Arial" charset="0"/>
                <a:ea typeface="Arial" charset="0"/>
                <a:cs typeface="Arial" charset="0"/>
              </a:rPr>
              <a:t>Gerència</a:t>
            </a:r>
            <a:r>
              <a:rPr lang="es-ES_tradnl" sz="1400" b="1" dirty="0">
                <a:solidFill>
                  <a:srgbClr val="C00000"/>
                </a:solidFill>
                <a:latin typeface="Arial" charset="0"/>
                <a:ea typeface="Arial" charset="0"/>
                <a:cs typeface="Arial" charset="0"/>
              </a:rPr>
              <a:t> de </a:t>
            </a:r>
            <a:r>
              <a:rPr lang="es-ES_tradnl" sz="1400" b="1" dirty="0" err="1">
                <a:solidFill>
                  <a:srgbClr val="C00000"/>
                </a:solidFill>
                <a:latin typeface="Arial" charset="0"/>
                <a:ea typeface="Arial" charset="0"/>
                <a:cs typeface="Arial" charset="0"/>
              </a:rPr>
              <a:t>Serveis</a:t>
            </a:r>
            <a:r>
              <a:rPr lang="es-ES_tradnl" sz="1400" b="1" dirty="0">
                <a:solidFill>
                  <a:srgbClr val="C00000"/>
                </a:solidFill>
                <a:latin typeface="Arial" charset="0"/>
                <a:ea typeface="Arial" charset="0"/>
                <a:cs typeface="Arial" charset="0"/>
              </a:rPr>
              <a:t> </a:t>
            </a:r>
            <a:r>
              <a:rPr lang="es-ES_tradnl" sz="1400" b="1" dirty="0" err="1">
                <a:solidFill>
                  <a:srgbClr val="C00000"/>
                </a:solidFill>
                <a:latin typeface="Arial" charset="0"/>
                <a:ea typeface="Arial" charset="0"/>
                <a:cs typeface="Arial" charset="0"/>
              </a:rPr>
              <a:t>Generals</a:t>
            </a:r>
            <a:endParaRPr lang="es-ES" dirty="0"/>
          </a:p>
        </p:txBody>
      </p:sp>
      <p:sp>
        <p:nvSpPr>
          <p:cNvPr id="9" name="Título 1"/>
          <p:cNvSpPr txBox="1">
            <a:spLocks/>
          </p:cNvSpPr>
          <p:nvPr/>
        </p:nvSpPr>
        <p:spPr>
          <a:xfrm>
            <a:off x="773123" y="1283073"/>
            <a:ext cx="7029096" cy="1741269"/>
          </a:xfrm>
          <a:prstGeom prst="rect">
            <a:avLst/>
          </a:prstGeom>
        </p:spPr>
        <p:txBody>
          <a:bodyPr vert="horz" lIns="91440" tIns="45720" rIns="91440" bIns="45720" rtlCol="0" anchor="ctr">
            <a:normAutofit fontScale="82500" lnSpcReduction="10000"/>
          </a:bodyPr>
          <a:lstStyle>
            <a:lvl1pPr algn="l" defTabSz="889163" rtl="0" eaLnBrk="1" latinLnBrk="0" hangingPunct="1">
              <a:lnSpc>
                <a:spcPct val="90000"/>
              </a:lnSpc>
              <a:spcBef>
                <a:spcPct val="0"/>
              </a:spcBef>
              <a:buNone/>
              <a:defRPr sz="4279" kern="1200">
                <a:solidFill>
                  <a:schemeClr val="tx1"/>
                </a:solidFill>
                <a:latin typeface="+mj-lt"/>
                <a:ea typeface="+mj-ea"/>
                <a:cs typeface="+mj-cs"/>
              </a:defRPr>
            </a:lvl1pPr>
          </a:lstStyle>
          <a:p>
            <a:r>
              <a:rPr lang="es-ES_tradnl" b="1" dirty="0" err="1">
                <a:latin typeface="Arial" charset="0"/>
                <a:ea typeface="Arial" charset="0"/>
                <a:cs typeface="Arial" charset="0"/>
              </a:rPr>
              <a:t>Objectius</a:t>
            </a:r>
            <a:r>
              <a:rPr lang="es-ES_tradnl" b="1" dirty="0">
                <a:latin typeface="Arial" charset="0"/>
                <a:ea typeface="Arial" charset="0"/>
                <a:cs typeface="Arial" charset="0"/>
              </a:rPr>
              <a:t> i </a:t>
            </a:r>
            <a:r>
              <a:rPr lang="es-ES_tradnl" b="1" dirty="0" err="1">
                <a:latin typeface="Arial" charset="0"/>
                <a:ea typeface="Arial" charset="0"/>
                <a:cs typeface="Arial" charset="0"/>
              </a:rPr>
              <a:t>fites</a:t>
            </a:r>
            <a:r>
              <a:rPr lang="es-ES_tradnl" b="1">
                <a:latin typeface="Arial" charset="0"/>
                <a:ea typeface="Arial" charset="0"/>
                <a:cs typeface="Arial" charset="0"/>
              </a:rPr>
              <a:t> del </a:t>
            </a:r>
            <a:endParaRPr lang="es-ES_tradnl" b="1" dirty="0">
              <a:latin typeface="Arial" charset="0"/>
              <a:ea typeface="Arial" charset="0"/>
              <a:cs typeface="Arial" charset="0"/>
            </a:endParaRPr>
          </a:p>
          <a:p>
            <a:r>
              <a:rPr lang="es-ES_tradnl" b="1" dirty="0">
                <a:latin typeface="Arial" charset="0"/>
                <a:ea typeface="Arial" charset="0"/>
                <a:cs typeface="Arial" charset="0"/>
              </a:rPr>
              <a:t>Pla </a:t>
            </a:r>
            <a:r>
              <a:rPr lang="es-ES_tradnl" b="1" dirty="0" err="1">
                <a:latin typeface="Arial" charset="0"/>
                <a:ea typeface="Arial" charset="0"/>
                <a:cs typeface="Arial" charset="0"/>
              </a:rPr>
              <a:t>d’Objectius</a:t>
            </a:r>
            <a:r>
              <a:rPr lang="es-ES_tradnl" b="1" dirty="0">
                <a:latin typeface="Arial" charset="0"/>
                <a:ea typeface="Arial" charset="0"/>
                <a:cs typeface="Arial" charset="0"/>
              </a:rPr>
              <a:t> de Contractació Pública Sostenible 2025</a:t>
            </a:r>
          </a:p>
        </p:txBody>
      </p:sp>
      <p:sp>
        <p:nvSpPr>
          <p:cNvPr id="10" name="CuadroTexto 14"/>
          <p:cNvSpPr txBox="1"/>
          <p:nvPr/>
        </p:nvSpPr>
        <p:spPr>
          <a:xfrm>
            <a:off x="6284717" y="5821325"/>
            <a:ext cx="2109478" cy="276999"/>
          </a:xfrm>
          <a:prstGeom prst="rect">
            <a:avLst/>
          </a:prstGeom>
          <a:noFill/>
        </p:spPr>
        <p:txBody>
          <a:bodyPr wrap="square" rtlCol="0">
            <a:spAutoFit/>
          </a:bodyPr>
          <a:lstStyle/>
          <a:p>
            <a:pPr algn="r"/>
            <a:r>
              <a:rPr lang="es-ES_tradnl" sz="1200" dirty="0">
                <a:latin typeface="Arial" charset="0"/>
                <a:ea typeface="Arial" charset="0"/>
                <a:cs typeface="Arial" charset="0"/>
              </a:rPr>
              <a:t>30 </a:t>
            </a:r>
            <a:r>
              <a:rPr lang="es-ES_tradnl" sz="1200" dirty="0" err="1">
                <a:latin typeface="Arial" charset="0"/>
                <a:ea typeface="Arial" charset="0"/>
                <a:cs typeface="Arial" charset="0"/>
              </a:rPr>
              <a:t>d’abril</a:t>
            </a:r>
            <a:r>
              <a:rPr lang="es-ES_tradnl" sz="1200" dirty="0">
                <a:latin typeface="Arial" charset="0"/>
                <a:ea typeface="Arial" charset="0"/>
                <a:cs typeface="Arial" charset="0"/>
              </a:rPr>
              <a:t> de 2025</a:t>
            </a:r>
            <a:endParaRPr lang="es-ES" dirty="0"/>
          </a:p>
        </p:txBody>
      </p:sp>
    </p:spTree>
    <p:extLst>
      <p:ext uri="{BB962C8B-B14F-4D97-AF65-F5344CB8AC3E}">
        <p14:creationId xmlns:p14="http://schemas.microsoft.com/office/powerpoint/2010/main" val="223835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a 1"/>
          <p:cNvGraphicFramePr>
            <a:graphicFrameLocks noGrp="1"/>
          </p:cNvGraphicFramePr>
          <p:nvPr>
            <p:extLst>
              <p:ext uri="{D42A27DB-BD31-4B8C-83A1-F6EECF244321}">
                <p14:modId xmlns:p14="http://schemas.microsoft.com/office/powerpoint/2010/main" val="1725481687"/>
              </p:ext>
            </p:extLst>
          </p:nvPr>
        </p:nvGraphicFramePr>
        <p:xfrm>
          <a:off x="361586" y="995117"/>
          <a:ext cx="8270123" cy="5669399"/>
        </p:xfrm>
        <a:graphic>
          <a:graphicData uri="http://schemas.openxmlformats.org/drawingml/2006/table">
            <a:tbl>
              <a:tblPr firstRow="1" firstCol="1" bandRow="1"/>
              <a:tblGrid>
                <a:gridCol w="427310">
                  <a:extLst>
                    <a:ext uri="{9D8B030D-6E8A-4147-A177-3AD203B41FA5}">
                      <a16:colId xmlns:a16="http://schemas.microsoft.com/office/drawing/2014/main" val="20000"/>
                    </a:ext>
                  </a:extLst>
                </a:gridCol>
                <a:gridCol w="2931459">
                  <a:extLst>
                    <a:ext uri="{9D8B030D-6E8A-4147-A177-3AD203B41FA5}">
                      <a16:colId xmlns:a16="http://schemas.microsoft.com/office/drawing/2014/main" val="20001"/>
                    </a:ext>
                  </a:extLst>
                </a:gridCol>
                <a:gridCol w="4911354">
                  <a:extLst>
                    <a:ext uri="{9D8B030D-6E8A-4147-A177-3AD203B41FA5}">
                      <a16:colId xmlns:a16="http://schemas.microsoft.com/office/drawing/2014/main" val="20002"/>
                    </a:ext>
                  </a:extLst>
                </a:gridCol>
              </a:tblGrid>
              <a:tr h="290758">
                <a:tc>
                  <a:txBody>
                    <a:bodyPr/>
                    <a:lstStyle/>
                    <a:p>
                      <a:pPr algn="ctr">
                        <a:lnSpc>
                          <a:spcPct val="115000"/>
                        </a:lnSpc>
                        <a:spcAft>
                          <a:spcPts val="0"/>
                        </a:spcAft>
                      </a:pPr>
                      <a:r>
                        <a:rPr lang="es-ES" sz="1100" b="1" noProof="0" dirty="0">
                          <a:effectLst/>
                          <a:latin typeface="+mn-lt"/>
                          <a:ea typeface="Calibri"/>
                        </a:rPr>
                        <a:t>OBJ.1    </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noProof="0" dirty="0">
                          <a:effectLst/>
                          <a:latin typeface="+mn-lt"/>
                          <a:ea typeface="Calibri"/>
                        </a:rPr>
                        <a:t>Oficina de Contractació Estratègica de BCN.</a:t>
                      </a:r>
                      <a:endParaRPr lang="ca-ES" sz="1200" b="1"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7313" indent="0" algn="l">
                        <a:lnSpc>
                          <a:spcPct val="115000"/>
                        </a:lnSpc>
                        <a:spcAft>
                          <a:spcPts val="0"/>
                        </a:spcAft>
                      </a:pPr>
                      <a:r>
                        <a:rPr lang="ca-ES" sz="1000" noProof="0" dirty="0">
                          <a:effectLst/>
                          <a:latin typeface="+mn-lt"/>
                          <a:ea typeface="Calibri"/>
                        </a:rPr>
                        <a:t>Impulsar la creació de </a:t>
                      </a:r>
                      <a:r>
                        <a:rPr lang="ca-ES" sz="1000" b="1" noProof="0" dirty="0">
                          <a:solidFill>
                            <a:srgbClr val="C00000"/>
                          </a:solidFill>
                          <a:effectLst/>
                          <a:latin typeface="+mn-lt"/>
                          <a:ea typeface="Calibri"/>
                        </a:rPr>
                        <a:t>l’Oficina de Contractació Estratègica de Barcelona</a:t>
                      </a:r>
                      <a:r>
                        <a:rPr lang="ca-ES" sz="1000" noProof="0" dirty="0">
                          <a:effectLst/>
                          <a:latin typeface="+mn-lt"/>
                          <a:ea typeface="Calibri"/>
                        </a:rPr>
                        <a:t>.</a:t>
                      </a:r>
                      <a:endParaRPr lang="ca-ES" sz="10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8808832"/>
                  </a:ext>
                </a:extLst>
              </a:tr>
              <a:tr h="192087">
                <a:tc>
                  <a:txBody>
                    <a:bodyPr/>
                    <a:lstStyle/>
                    <a:p>
                      <a:pPr algn="ctr">
                        <a:lnSpc>
                          <a:spcPct val="115000"/>
                        </a:lnSpc>
                        <a:spcAft>
                          <a:spcPts val="0"/>
                        </a:spcAft>
                      </a:pPr>
                      <a:r>
                        <a:rPr lang="ca-ES" sz="1100" b="1" dirty="0">
                          <a:effectLst/>
                          <a:latin typeface="Calibri"/>
                          <a:ea typeface="Calibri"/>
                          <a:cs typeface="Calibri"/>
                        </a:rPr>
                        <a:t>OBJ.2</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endParaRPr lang="ca-ES" sz="700" b="1" noProof="0" dirty="0">
                        <a:effectLst/>
                        <a:latin typeface="Calibri"/>
                        <a:ea typeface="Calibri"/>
                        <a:cs typeface="Calibri"/>
                      </a:endParaRPr>
                    </a:p>
                    <a:p>
                      <a:pPr marL="88900" indent="0" algn="l">
                        <a:lnSpc>
                          <a:spcPct val="115000"/>
                        </a:lnSpc>
                        <a:spcAft>
                          <a:spcPts val="0"/>
                        </a:spcAft>
                      </a:pPr>
                      <a:r>
                        <a:rPr lang="ca-ES" sz="1200" b="1" noProof="0" dirty="0">
                          <a:effectLst/>
                          <a:latin typeface="Calibri"/>
                          <a:ea typeface="Calibri"/>
                          <a:cs typeface="Calibri"/>
                        </a:rPr>
                        <a:t>Mòdul informàtic per al seguiment de l’execució del contracte en el Gestor electrònic d’expedients de contractació. </a:t>
                      </a:r>
                    </a:p>
                    <a:p>
                      <a:pPr marL="88900" indent="0" algn="l">
                        <a:lnSpc>
                          <a:spcPct val="115000"/>
                        </a:lnSpc>
                        <a:spcAft>
                          <a:spcPts val="0"/>
                        </a:spcAft>
                      </a:pPr>
                      <a:endParaRPr lang="ca-ES" sz="1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7313" indent="0" algn="l">
                        <a:lnSpc>
                          <a:spcPct val="115000"/>
                        </a:lnSpc>
                        <a:spcAft>
                          <a:spcPts val="0"/>
                        </a:spcAft>
                      </a:pPr>
                      <a:r>
                        <a:rPr lang="ca-ES" sz="1000" noProof="0" dirty="0">
                          <a:effectLst/>
                          <a:latin typeface="+mn-lt"/>
                          <a:ea typeface="Calibri"/>
                        </a:rPr>
                        <a:t> Assolir implantació en entorn productiu i prova pilot en 2025.</a:t>
                      </a:r>
                      <a:endParaRPr lang="ca-ES" sz="10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3200">
                <a:tc>
                  <a:txBody>
                    <a:bodyPr/>
                    <a:lstStyle/>
                    <a:p>
                      <a:pPr algn="ctr">
                        <a:lnSpc>
                          <a:spcPct val="115000"/>
                        </a:lnSpc>
                        <a:spcAft>
                          <a:spcPts val="0"/>
                        </a:spcAft>
                      </a:pPr>
                      <a:r>
                        <a:rPr lang="ca-ES" sz="1100" b="1" dirty="0">
                          <a:effectLst/>
                          <a:latin typeface="Calibri"/>
                          <a:ea typeface="Calibri"/>
                          <a:cs typeface="Calibri"/>
                        </a:rPr>
                        <a:t>OBJ.3</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noProof="0" dirty="0">
                          <a:effectLst/>
                          <a:latin typeface="Calibri"/>
                          <a:ea typeface="Calibri"/>
                          <a:cs typeface="Calibri"/>
                        </a:rPr>
                        <a:t>Guia refosa i actualitzada de contractació pública sostenible.   </a:t>
                      </a:r>
                      <a:endParaRPr lang="ca-ES" sz="12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268288" indent="-180975" algn="l">
                        <a:lnSpc>
                          <a:spcPct val="115000"/>
                        </a:lnSpc>
                        <a:spcAft>
                          <a:spcPts val="0"/>
                        </a:spcAft>
                        <a:buFont typeface="+mj-lt"/>
                        <a:buAutoNum type="arabicPeriod"/>
                      </a:pPr>
                      <a:r>
                        <a:rPr lang="ca-ES" sz="1000" noProof="0" dirty="0">
                          <a:effectLst/>
                          <a:latin typeface="+mn-lt"/>
                          <a:ea typeface="Calibri"/>
                        </a:rPr>
                        <a:t>Assolir la publicació de la Guia en 2025.</a:t>
                      </a:r>
                    </a:p>
                    <a:p>
                      <a:pPr marL="268288" indent="-179388" algn="l">
                        <a:lnSpc>
                          <a:spcPct val="115000"/>
                        </a:lnSpc>
                        <a:spcAft>
                          <a:spcPts val="0"/>
                        </a:spcAft>
                        <a:buFont typeface="+mj-lt"/>
                        <a:buAutoNum type="arabicPeriod"/>
                      </a:pPr>
                      <a:r>
                        <a:rPr lang="ca-ES" sz="1000" noProof="0" dirty="0">
                          <a:effectLst/>
                          <a:latin typeface="+mn-lt"/>
                          <a:ea typeface="Calibri"/>
                        </a:rPr>
                        <a:t>Creació d’un recurs interactiu que en faciliti la consulta.</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8600">
                <a:tc>
                  <a:txBody>
                    <a:bodyPr/>
                    <a:lstStyle/>
                    <a:p>
                      <a:pPr algn="ctr">
                        <a:lnSpc>
                          <a:spcPct val="115000"/>
                        </a:lnSpc>
                        <a:spcAft>
                          <a:spcPts val="0"/>
                        </a:spcAft>
                      </a:pPr>
                      <a:r>
                        <a:rPr lang="ca-ES" sz="1100" b="1" dirty="0">
                          <a:effectLst/>
                          <a:latin typeface="Calibri"/>
                          <a:ea typeface="Calibri"/>
                        </a:rPr>
                        <a:t>OBJ.4</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kern="1200" noProof="0" dirty="0">
                          <a:solidFill>
                            <a:schemeClr val="tx1"/>
                          </a:solidFill>
                          <a:effectLst/>
                          <a:latin typeface="Calibri"/>
                          <a:ea typeface="Calibri"/>
                          <a:cs typeface="Calibri"/>
                        </a:rPr>
                        <a:t>Revisió i actualització del catàleg de </a:t>
                      </a:r>
                      <a:r>
                        <a:rPr lang="ca-ES" sz="1200" b="1" kern="1200" noProof="0" dirty="0" err="1">
                          <a:solidFill>
                            <a:schemeClr val="tx1"/>
                          </a:solidFill>
                          <a:effectLst/>
                          <a:latin typeface="Calibri"/>
                          <a:ea typeface="Calibri"/>
                          <a:cs typeface="Calibri"/>
                        </a:rPr>
                        <a:t>Cl.SAI</a:t>
                      </a:r>
                      <a:r>
                        <a:rPr lang="ca-ES" sz="1200" b="1" kern="1200" noProof="0" dirty="0">
                          <a:solidFill>
                            <a:schemeClr val="tx1"/>
                          </a:solidFill>
                          <a:effectLst/>
                          <a:latin typeface="Calibri"/>
                          <a:ea typeface="Calibri"/>
                          <a:cs typeface="Calibri"/>
                        </a:rPr>
                        <a:t> vigent , i adequació al </a:t>
                      </a:r>
                      <a:r>
                        <a:rPr lang="ca-ES" sz="1200" b="1" kern="1200" noProof="0" dirty="0" err="1">
                          <a:solidFill>
                            <a:schemeClr val="tx1"/>
                          </a:solidFill>
                          <a:effectLst/>
                          <a:latin typeface="Calibri"/>
                          <a:ea typeface="Calibri"/>
                          <a:cs typeface="Calibri"/>
                        </a:rPr>
                        <a:t>GeP</a:t>
                      </a:r>
                      <a:r>
                        <a:rPr lang="ca-ES" sz="1200" b="1" kern="1200" noProof="0" dirty="0">
                          <a:solidFill>
                            <a:schemeClr val="tx1"/>
                          </a:solidFill>
                          <a:effectLst/>
                          <a:latin typeface="Calibri"/>
                          <a:ea typeface="Calibri"/>
                          <a:cs typeface="Calibri"/>
                        </a:rPr>
                        <a:t>-SICE.</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lgn="l">
                        <a:lnSpc>
                          <a:spcPct val="115000"/>
                        </a:lnSpc>
                        <a:spcAft>
                          <a:spcPts val="0"/>
                        </a:spcAft>
                        <a:buFont typeface="Arial" pitchFamily="34" charset="0"/>
                        <a:buNone/>
                      </a:pPr>
                      <a:r>
                        <a:rPr lang="ca-ES" sz="1000" noProof="0" dirty="0">
                          <a:effectLst/>
                          <a:latin typeface="+mn-lt"/>
                          <a:ea typeface="Calibri"/>
                        </a:rPr>
                        <a:t>Traslladar els canvis a l'entorn de producció del Gestor d'Expedients i als models documentals abans de juny de 2025.</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8973">
                <a:tc>
                  <a:txBody>
                    <a:bodyPr/>
                    <a:lstStyle/>
                    <a:p>
                      <a:pPr algn="ctr">
                        <a:lnSpc>
                          <a:spcPct val="115000"/>
                        </a:lnSpc>
                        <a:spcAft>
                          <a:spcPts val="0"/>
                        </a:spcAft>
                      </a:pPr>
                      <a:r>
                        <a:rPr lang="ca-ES" sz="1100" b="1" dirty="0">
                          <a:effectLst/>
                          <a:latin typeface="Calibri"/>
                          <a:ea typeface="Calibri"/>
                        </a:rPr>
                        <a:t>OBJ.5</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noProof="0" dirty="0">
                          <a:effectLst/>
                          <a:latin typeface="+mn-lt"/>
                          <a:ea typeface="Calibri"/>
                        </a:rPr>
                        <a:t>Quadres de comandament per a la consecució i anàlisi de dades i indicadors sobre la contractació  pública sostenible  de l’Ajuntament de BCN  i el seu Grup Mpal.</a:t>
                      </a:r>
                      <a:endParaRPr lang="ca-ES" sz="500" b="1"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268288" indent="-179388" algn="l">
                        <a:lnSpc>
                          <a:spcPct val="115000"/>
                        </a:lnSpc>
                        <a:spcAft>
                          <a:spcPts val="0"/>
                        </a:spcAft>
                        <a:buFont typeface="+mj-lt"/>
                        <a:buAutoNum type="arabicPeriod"/>
                      </a:pPr>
                      <a:endParaRPr lang="ca-ES" sz="400" noProof="0" dirty="0">
                        <a:effectLst/>
                        <a:latin typeface="+mn-lt"/>
                        <a:ea typeface="Calibri"/>
                      </a:endParaRPr>
                    </a:p>
                    <a:p>
                      <a:pPr marL="268288" indent="-179388" algn="l">
                        <a:lnSpc>
                          <a:spcPct val="115000"/>
                        </a:lnSpc>
                        <a:spcAft>
                          <a:spcPts val="0"/>
                        </a:spcAft>
                        <a:buFont typeface="+mj-lt"/>
                        <a:buAutoNum type="arabicPeriod"/>
                      </a:pPr>
                      <a:r>
                        <a:rPr lang="ca-ES" sz="1000" noProof="0" dirty="0">
                          <a:effectLst/>
                          <a:latin typeface="+mn-lt"/>
                          <a:ea typeface="Calibri"/>
                        </a:rPr>
                        <a:t>Elaborar i publicar el  manual específic relatiu als </a:t>
                      </a:r>
                      <a:r>
                        <a:rPr lang="ca-ES" sz="1000" noProof="0" dirty="0" err="1">
                          <a:effectLst/>
                          <a:latin typeface="+mn-lt"/>
                          <a:ea typeface="Calibri"/>
                        </a:rPr>
                        <a:t>QdComandaments</a:t>
                      </a:r>
                      <a:r>
                        <a:rPr lang="ca-ES" sz="1000" noProof="0" dirty="0">
                          <a:effectLst/>
                          <a:latin typeface="+mn-lt"/>
                          <a:ea typeface="Calibri"/>
                        </a:rPr>
                        <a:t> de </a:t>
                      </a:r>
                      <a:r>
                        <a:rPr lang="ca-ES" sz="1000" noProof="0" dirty="0" err="1">
                          <a:effectLst/>
                          <a:latin typeface="+mn-lt"/>
                          <a:ea typeface="Calibri"/>
                        </a:rPr>
                        <a:t>cl.SAI</a:t>
                      </a:r>
                      <a:r>
                        <a:rPr lang="ca-ES" sz="1000" noProof="0" dirty="0">
                          <a:effectLst/>
                          <a:latin typeface="+mn-lt"/>
                          <a:ea typeface="Calibri"/>
                        </a:rPr>
                        <a:t> i Reserva. </a:t>
                      </a:r>
                    </a:p>
                    <a:p>
                      <a:pPr marL="268288" indent="-179388" algn="l">
                        <a:lnSpc>
                          <a:spcPct val="115000"/>
                        </a:lnSpc>
                        <a:spcAft>
                          <a:spcPts val="0"/>
                        </a:spcAft>
                        <a:buFont typeface="+mj-lt"/>
                        <a:buAutoNum type="arabicPeriod"/>
                      </a:pPr>
                      <a:r>
                        <a:rPr lang="ca-ES" sz="1000" noProof="0" dirty="0">
                          <a:effectLst/>
                          <a:latin typeface="+mn-lt"/>
                          <a:ea typeface="Calibri"/>
                        </a:rPr>
                        <a:t>Ampliar-ne  la informació publicant gràfics i taules resum. </a:t>
                      </a:r>
                    </a:p>
                    <a:p>
                      <a:pPr marL="268288" indent="-179388" algn="l">
                        <a:lnSpc>
                          <a:spcPct val="115000"/>
                        </a:lnSpc>
                        <a:spcAft>
                          <a:spcPts val="0"/>
                        </a:spcAft>
                        <a:buFont typeface="+mj-lt"/>
                        <a:buAutoNum type="arabicPeriod"/>
                      </a:pPr>
                      <a:r>
                        <a:rPr lang="ca-ES" sz="1000" noProof="0" dirty="0">
                          <a:effectLst/>
                          <a:latin typeface="+mn-lt"/>
                          <a:ea typeface="Calibri"/>
                        </a:rPr>
                        <a:t>Difondre entre l'organització municipal l'ús dels quadres de comandaments i específicament els relatius a contractació pública sostenible.</a:t>
                      </a:r>
                      <a:endParaRPr lang="ca-ES" sz="8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8600">
                <a:tc>
                  <a:txBody>
                    <a:bodyPr/>
                    <a:lstStyle/>
                    <a:p>
                      <a:pPr algn="ctr">
                        <a:lnSpc>
                          <a:spcPct val="115000"/>
                        </a:lnSpc>
                        <a:spcAft>
                          <a:spcPts val="0"/>
                        </a:spcAft>
                      </a:pPr>
                      <a:r>
                        <a:rPr lang="ca-ES" sz="1100" b="1" dirty="0">
                          <a:effectLst/>
                          <a:latin typeface="Calibri"/>
                          <a:ea typeface="Calibri"/>
                          <a:cs typeface="Calibri"/>
                        </a:rPr>
                        <a:t>OBJ.6</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noProof="0" dirty="0">
                          <a:effectLst/>
                          <a:latin typeface="Calibri"/>
                          <a:ea typeface="Calibri"/>
                          <a:cs typeface="Calibri"/>
                        </a:rPr>
                        <a:t>Control de Qualitat dels contractes dels serveis domiciliaris de l'IMSS.</a:t>
                      </a:r>
                      <a:endParaRPr lang="ca-ES" sz="12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268288" indent="-179388" algn="l">
                        <a:lnSpc>
                          <a:spcPct val="115000"/>
                        </a:lnSpc>
                        <a:spcAft>
                          <a:spcPts val="0"/>
                        </a:spcAft>
                        <a:buFont typeface="+mj-lt"/>
                        <a:buAutoNum type="arabicPeriod"/>
                      </a:pPr>
                      <a:endParaRPr lang="ca-ES" sz="400" noProof="0" dirty="0">
                        <a:effectLst/>
                        <a:latin typeface="+mn-lt"/>
                        <a:ea typeface="Calibri"/>
                      </a:endParaRPr>
                    </a:p>
                    <a:p>
                      <a:pPr marL="268288" indent="-179388" algn="l">
                        <a:lnSpc>
                          <a:spcPct val="115000"/>
                        </a:lnSpc>
                        <a:spcAft>
                          <a:spcPts val="0"/>
                        </a:spcAft>
                        <a:buFont typeface="+mj-lt"/>
                        <a:buAutoNum type="arabicPeriod"/>
                      </a:pPr>
                      <a:r>
                        <a:rPr lang="ca-ES" sz="1000" noProof="0" dirty="0">
                          <a:effectLst/>
                          <a:latin typeface="+mn-lt"/>
                          <a:ea typeface="Calibri"/>
                        </a:rPr>
                        <a:t>Consolidació de la aplicació dels Acords de Nivell de Servei (ANS) als contractes                de Teleassistència i Àpats a Domicili i incorporació al nou contracte del SAD.</a:t>
                      </a:r>
                    </a:p>
                    <a:p>
                      <a:pPr marL="268288" indent="-179388" algn="l">
                        <a:lnSpc>
                          <a:spcPct val="115000"/>
                        </a:lnSpc>
                        <a:spcAft>
                          <a:spcPts val="0"/>
                        </a:spcAft>
                        <a:buFont typeface="+mj-lt"/>
                        <a:buAutoNum type="arabicPeriod"/>
                      </a:pPr>
                      <a:r>
                        <a:rPr lang="ca-ES" sz="1000" noProof="0" dirty="0">
                          <a:effectLst/>
                          <a:latin typeface="+mn-lt"/>
                          <a:ea typeface="Calibri"/>
                        </a:rPr>
                        <a:t>Incorporació automàtica de documents dels proveïdors relacionats amb el control de qualitat mitjançant l’aplicació </a:t>
                      </a:r>
                      <a:r>
                        <a:rPr lang="ca-ES" sz="1000" noProof="0" dirty="0" err="1">
                          <a:effectLst/>
                          <a:latin typeface="+mn-lt"/>
                          <a:ea typeface="Calibri"/>
                        </a:rPr>
                        <a:t>Rossmiman</a:t>
                      </a:r>
                      <a:r>
                        <a:rPr lang="ca-ES" sz="1000" noProof="0" dirty="0">
                          <a:effectLst/>
                          <a:latin typeface="+mn-lt"/>
                          <a:ea typeface="Calibri"/>
                        </a:rPr>
                        <a:t>.</a:t>
                      </a:r>
                    </a:p>
                    <a:p>
                      <a:pPr marL="88900" indent="0" algn="l">
                        <a:lnSpc>
                          <a:spcPct val="115000"/>
                        </a:lnSpc>
                        <a:spcAft>
                          <a:spcPts val="0"/>
                        </a:spcAft>
                        <a:buFont typeface="+mj-lt"/>
                        <a:buNone/>
                      </a:pPr>
                      <a:endParaRPr lang="ca-ES" sz="6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8450">
                <a:tc>
                  <a:txBody>
                    <a:bodyPr/>
                    <a:lstStyle/>
                    <a:p>
                      <a:pPr algn="ctr">
                        <a:lnSpc>
                          <a:spcPct val="115000"/>
                        </a:lnSpc>
                        <a:spcAft>
                          <a:spcPts val="0"/>
                        </a:spcAft>
                      </a:pPr>
                      <a:r>
                        <a:rPr lang="ca-ES" sz="1100" b="1" dirty="0">
                          <a:effectLst/>
                          <a:latin typeface="Calibri"/>
                          <a:ea typeface="Calibri"/>
                          <a:cs typeface="Calibri"/>
                        </a:rPr>
                        <a:t>OBJ.7</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noProof="0" dirty="0">
                          <a:effectLst/>
                          <a:latin typeface="Calibri"/>
                          <a:ea typeface="Calibri"/>
                          <a:cs typeface="Calibri"/>
                        </a:rPr>
                        <a:t>Foment i potenciació de  la</a:t>
                      </a:r>
                      <a:r>
                        <a:rPr lang="ca-ES" sz="1200" b="1" u="sng" noProof="0" dirty="0">
                          <a:effectLst/>
                          <a:latin typeface="Calibri"/>
                          <a:ea typeface="Calibri"/>
                          <a:cs typeface="Calibri"/>
                        </a:rPr>
                        <a:t> contractació amb reserva social</a:t>
                      </a:r>
                      <a:r>
                        <a:rPr lang="ca-ES" sz="1200" b="1" noProof="0" dirty="0">
                          <a:effectLst/>
                          <a:latin typeface="Calibri"/>
                          <a:ea typeface="Calibri"/>
                          <a:cs typeface="Calibri"/>
                        </a:rPr>
                        <a:t> amb la difusió de la nova instrucció de contractació reservada aprovada en 2022.</a:t>
                      </a:r>
                      <a:endParaRPr lang="ca-ES" sz="12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317500" indent="-228600" algn="l">
                        <a:lnSpc>
                          <a:spcPct val="115000"/>
                        </a:lnSpc>
                        <a:spcAft>
                          <a:spcPts val="0"/>
                        </a:spcAft>
                        <a:buFont typeface="+mj-lt"/>
                        <a:buAutoNum type="arabicPeriod"/>
                      </a:pPr>
                      <a:r>
                        <a:rPr lang="ca-ES" sz="1000" noProof="0" dirty="0">
                          <a:effectLst/>
                          <a:latin typeface="+mn-lt"/>
                          <a:ea typeface="Calibri"/>
                        </a:rPr>
                        <a:t>Assolir el 100% d’execució objectiu</a:t>
                      </a:r>
                      <a:r>
                        <a:rPr lang="ca-ES" sz="1000" baseline="0" noProof="0" dirty="0">
                          <a:effectLst/>
                          <a:latin typeface="+mn-lt"/>
                          <a:ea typeface="Calibri"/>
                        </a:rPr>
                        <a:t> fixat per a </a:t>
                      </a:r>
                      <a:r>
                        <a:rPr lang="ca-ES" sz="1000" noProof="0" dirty="0">
                          <a:effectLst/>
                          <a:latin typeface="+mn-lt"/>
                          <a:ea typeface="Calibri"/>
                        </a:rPr>
                        <a:t>2025 en Reserva de la DA 4a </a:t>
                      </a:r>
                      <a:r>
                        <a:rPr lang="ca-ES" sz="1000" b="1" noProof="0" dirty="0">
                          <a:solidFill>
                            <a:srgbClr val="C00000"/>
                          </a:solidFill>
                          <a:effectLst/>
                          <a:latin typeface="+mn-lt"/>
                          <a:ea typeface="Calibri"/>
                        </a:rPr>
                        <a:t>(Prop: 12M€)</a:t>
                      </a:r>
                      <a:endParaRPr lang="ca-ES" sz="900" b="1" noProof="0" dirty="0">
                        <a:solidFill>
                          <a:srgbClr val="C00000"/>
                        </a:solidFill>
                        <a:effectLst/>
                        <a:latin typeface="+mn-lt"/>
                        <a:ea typeface="Calibri"/>
                      </a:endParaRPr>
                    </a:p>
                    <a:p>
                      <a:pPr marL="317500" indent="-228600" algn="l">
                        <a:lnSpc>
                          <a:spcPct val="115000"/>
                        </a:lnSpc>
                        <a:spcAft>
                          <a:spcPts val="0"/>
                        </a:spcAft>
                        <a:buFont typeface="+mj-lt"/>
                        <a:buAutoNum type="arabicPeriod"/>
                      </a:pPr>
                      <a:r>
                        <a:rPr lang="ca-ES" sz="1000" noProof="0" dirty="0">
                          <a:effectLst/>
                          <a:latin typeface="+mn-lt"/>
                          <a:ea typeface="Calibri"/>
                        </a:rPr>
                        <a:t>Assessorar i acompanyar un mínim de 2 unitats promotores perquè facin un desplegament de Contractació Reservada de la DA 48a.</a:t>
                      </a:r>
                    </a:p>
                    <a:p>
                      <a:pPr marL="317500" indent="-228600" algn="l">
                        <a:lnSpc>
                          <a:spcPct val="115000"/>
                        </a:lnSpc>
                        <a:spcAft>
                          <a:spcPts val="0"/>
                        </a:spcAft>
                        <a:buFont typeface="+mj-lt"/>
                        <a:buAutoNum type="arabicPeriod"/>
                      </a:pPr>
                      <a:r>
                        <a:rPr lang="ca-ES" sz="1000" noProof="0" dirty="0">
                          <a:effectLst/>
                          <a:latin typeface="+mn-lt"/>
                          <a:ea typeface="Calibri"/>
                        </a:rPr>
                        <a:t>Realitzar un mínim de 30 assessoraments a empreses, persones autònomes i entitats d'ESS que es vulguin presentar a licitacions.</a:t>
                      </a:r>
                    </a:p>
                    <a:p>
                      <a:pPr marL="317500" indent="-228600" algn="l">
                        <a:lnSpc>
                          <a:spcPct val="115000"/>
                        </a:lnSpc>
                        <a:spcAft>
                          <a:spcPts val="0"/>
                        </a:spcAft>
                        <a:buFont typeface="+mj-lt"/>
                        <a:buAutoNum type="arabicPeriod"/>
                      </a:pPr>
                      <a:r>
                        <a:rPr lang="ca-ES" sz="1000" noProof="0" dirty="0">
                          <a:effectLst/>
                          <a:latin typeface="+mn-lt"/>
                          <a:ea typeface="Calibri"/>
                        </a:rPr>
                        <a:t>Realitzar itineraris formatius i aconseguir un mínim de 250 participacions de persones, empreses i entitats en activitats formatives relatives a la millora de competències i ofertes de les empreses licitadores de contractes reservats, menors i oberts que s’impartiran des del Servei d'assessorament en Contractació Pública Estratègica.</a:t>
                      </a:r>
                    </a:p>
                    <a:p>
                      <a:pPr marL="317500" indent="-228600" algn="l">
                        <a:lnSpc>
                          <a:spcPct val="115000"/>
                        </a:lnSpc>
                        <a:spcAft>
                          <a:spcPts val="0"/>
                        </a:spcAft>
                        <a:buFont typeface="+mj-lt"/>
                        <a:buAutoNum type="arabicPeriod"/>
                      </a:pPr>
                      <a:r>
                        <a:rPr lang="ca-ES" sz="1000" noProof="0" dirty="0">
                          <a:effectLst/>
                          <a:latin typeface="+mn-lt"/>
                          <a:ea typeface="Calibri"/>
                        </a:rPr>
                        <a:t>Acompanyar un mínim de 30 Unitats Promotores per tal que incrementin tant l'import i/o el nombre de contractes reservats en base al compromís establert en els objectius de contractació reservada per a 2025.</a:t>
                      </a:r>
                      <a:endParaRPr lang="ca-ES" sz="1000" noProof="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sp>
        <p:nvSpPr>
          <p:cNvPr id="8" name="Rectangle 7"/>
          <p:cNvSpPr/>
          <p:nvPr/>
        </p:nvSpPr>
        <p:spPr>
          <a:xfrm>
            <a:off x="361585" y="507387"/>
            <a:ext cx="8270123" cy="400110"/>
          </a:xfrm>
          <a:prstGeom prst="rect">
            <a:avLst/>
          </a:prstGeom>
        </p:spPr>
        <p:txBody>
          <a:bodyPr wrap="square">
            <a:spAutoFit/>
          </a:bodyPr>
          <a:lstStyle/>
          <a:p>
            <a:pPr algn="ctr"/>
            <a:r>
              <a:rPr lang="ca-ES" sz="2000" b="1" u="sng" dirty="0">
                <a:latin typeface="Arial" pitchFamily="34" charset="0"/>
                <a:cs typeface="Arial" pitchFamily="34" charset="0"/>
              </a:rPr>
              <a:t>Els 26 objectius del Pla OCPS 2025 </a:t>
            </a:r>
            <a:r>
              <a:rPr lang="ca-ES" sz="2000" b="1" u="sng" dirty="0">
                <a:solidFill>
                  <a:srgbClr val="C00000"/>
                </a:solidFill>
                <a:latin typeface="Arial" pitchFamily="34" charset="0"/>
                <a:cs typeface="Arial" pitchFamily="34" charset="0"/>
              </a:rPr>
              <a:t>(I)</a:t>
            </a:r>
            <a:endParaRPr lang="ca-ES" sz="1800" dirty="0">
              <a:solidFill>
                <a:srgbClr val="C00000"/>
              </a:solidFill>
            </a:endParaRPr>
          </a:p>
        </p:txBody>
      </p:sp>
      <p:sp>
        <p:nvSpPr>
          <p:cNvPr id="3" name="Rectangle 2">
            <a:extLst>
              <a:ext uri="{FF2B5EF4-FFF2-40B4-BE49-F238E27FC236}">
                <a16:creationId xmlns:a16="http://schemas.microsoft.com/office/drawing/2014/main" id="{9E90835C-00B6-301A-2C4F-5F236FBBF12E}"/>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13" name="QuadreDeText 12">
            <a:extLst>
              <a:ext uri="{FF2B5EF4-FFF2-40B4-BE49-F238E27FC236}">
                <a16:creationId xmlns:a16="http://schemas.microsoft.com/office/drawing/2014/main" id="{CD38EAA6-107D-A936-8820-A33C9A24F622}"/>
              </a:ext>
            </a:extLst>
          </p:cNvPr>
          <p:cNvSpPr txBox="1"/>
          <p:nvPr/>
        </p:nvSpPr>
        <p:spPr>
          <a:xfrm>
            <a:off x="363563" y="3705139"/>
            <a:ext cx="788542" cy="255389"/>
          </a:xfrm>
          <a:prstGeom prst="wedgeRoundRectCallout">
            <a:avLst/>
          </a:prstGeom>
          <a:solidFill>
            <a:schemeClr val="accent4"/>
          </a:solidFill>
          <a:ln w="19050">
            <a:solidFill>
              <a:srgbClr val="0099CC"/>
            </a:solidFill>
          </a:ln>
        </p:spPr>
        <p:txBody>
          <a:bodyPr wrap="square" rtlCol="0">
            <a:spAutoFit/>
          </a:bodyPr>
          <a:lstStyle/>
          <a:p>
            <a:pPr algn="ctr"/>
            <a:r>
              <a:rPr lang="ca-ES" sz="900" b="1" dirty="0"/>
              <a:t>IMSS</a:t>
            </a:r>
          </a:p>
        </p:txBody>
      </p:sp>
      <p:sp>
        <p:nvSpPr>
          <p:cNvPr id="18" name="QuadreDeText 17">
            <a:extLst>
              <a:ext uri="{FF2B5EF4-FFF2-40B4-BE49-F238E27FC236}">
                <a16:creationId xmlns:a16="http://schemas.microsoft.com/office/drawing/2014/main" id="{A793BCF9-2CB4-33C1-DB42-ECE862A4DE9E}"/>
              </a:ext>
            </a:extLst>
          </p:cNvPr>
          <p:cNvSpPr txBox="1"/>
          <p:nvPr/>
        </p:nvSpPr>
        <p:spPr>
          <a:xfrm>
            <a:off x="361584" y="1227036"/>
            <a:ext cx="756943" cy="216000"/>
          </a:xfrm>
          <a:prstGeom prst="wedgeRoundRectCallout">
            <a:avLst/>
          </a:prstGeom>
          <a:solidFill>
            <a:schemeClr val="accent5">
              <a:lumMod val="60000"/>
              <a:lumOff val="40000"/>
            </a:schemeClr>
          </a:solidFill>
          <a:ln w="19050">
            <a:solidFill>
              <a:srgbClr val="0070C0"/>
            </a:solidFill>
          </a:ln>
        </p:spPr>
        <p:txBody>
          <a:bodyPr wrap="square" rtlCol="0">
            <a:spAutoFit/>
          </a:bodyPr>
          <a:lstStyle/>
          <a:p>
            <a:pPr algn="ctr"/>
            <a:r>
              <a:rPr lang="ca-ES" sz="900" b="1" dirty="0"/>
              <a:t>DCCA</a:t>
            </a:r>
          </a:p>
        </p:txBody>
      </p:sp>
      <p:sp>
        <p:nvSpPr>
          <p:cNvPr id="20" name="QuadreDeText 19">
            <a:extLst>
              <a:ext uri="{FF2B5EF4-FFF2-40B4-BE49-F238E27FC236}">
                <a16:creationId xmlns:a16="http://schemas.microsoft.com/office/drawing/2014/main" id="{FAABD928-45BC-66CB-8151-9DCFFC08CE64}"/>
              </a:ext>
            </a:extLst>
          </p:cNvPr>
          <p:cNvSpPr txBox="1"/>
          <p:nvPr/>
        </p:nvSpPr>
        <p:spPr>
          <a:xfrm>
            <a:off x="361586" y="744008"/>
            <a:ext cx="1063804" cy="255389"/>
          </a:xfrm>
          <a:prstGeom prst="wedgeRoundRectCallout">
            <a:avLst/>
          </a:prstGeom>
          <a:solidFill>
            <a:srgbClr val="FF9999"/>
          </a:solidFill>
          <a:ln w="19050">
            <a:solidFill>
              <a:srgbClr val="E72338"/>
            </a:solidFill>
          </a:ln>
        </p:spPr>
        <p:txBody>
          <a:bodyPr wrap="square" rtlCol="0">
            <a:spAutoFit/>
          </a:bodyPr>
          <a:lstStyle/>
          <a:p>
            <a:pPr algn="ctr"/>
            <a:r>
              <a:rPr lang="ca-ES" sz="900" b="1" dirty="0" err="1"/>
              <a:t>BcnActiva+DCCA</a:t>
            </a:r>
            <a:endParaRPr lang="ca-ES" sz="900" b="1" dirty="0"/>
          </a:p>
        </p:txBody>
      </p:sp>
      <p:sp>
        <p:nvSpPr>
          <p:cNvPr id="21" name="QuadreDeText 20">
            <a:extLst>
              <a:ext uri="{FF2B5EF4-FFF2-40B4-BE49-F238E27FC236}">
                <a16:creationId xmlns:a16="http://schemas.microsoft.com/office/drawing/2014/main" id="{BAC0DF57-FEAE-DF63-1A04-206095C2A5D6}"/>
              </a:ext>
            </a:extLst>
          </p:cNvPr>
          <p:cNvSpPr txBox="1"/>
          <p:nvPr/>
        </p:nvSpPr>
        <p:spPr>
          <a:xfrm>
            <a:off x="363563" y="4523318"/>
            <a:ext cx="756943" cy="255389"/>
          </a:xfrm>
          <a:prstGeom prst="wedgeRoundRectCallout">
            <a:avLst/>
          </a:prstGeom>
          <a:solidFill>
            <a:schemeClr val="accent2"/>
          </a:solidFill>
          <a:ln w="19050">
            <a:solidFill>
              <a:schemeClr val="accent2">
                <a:lumMod val="50000"/>
              </a:schemeClr>
            </a:solidFill>
          </a:ln>
        </p:spPr>
        <p:txBody>
          <a:bodyPr wrap="square" rtlCol="0">
            <a:spAutoFit/>
          </a:bodyPr>
          <a:lstStyle/>
          <a:p>
            <a:pPr algn="ctr"/>
            <a:r>
              <a:rPr lang="ca-ES" sz="900" b="1" dirty="0" err="1"/>
              <a:t>BcnActiva</a:t>
            </a:r>
            <a:endParaRPr lang="ca-ES" sz="900" b="1" dirty="0"/>
          </a:p>
        </p:txBody>
      </p:sp>
    </p:spTree>
    <p:extLst>
      <p:ext uri="{BB962C8B-B14F-4D97-AF65-F5344CB8AC3E}">
        <p14:creationId xmlns:p14="http://schemas.microsoft.com/office/powerpoint/2010/main" val="135631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graphicFrame>
        <p:nvGraphicFramePr>
          <p:cNvPr id="2" name="Taula 1"/>
          <p:cNvGraphicFramePr>
            <a:graphicFrameLocks noGrp="1"/>
          </p:cNvGraphicFramePr>
          <p:nvPr>
            <p:extLst>
              <p:ext uri="{D42A27DB-BD31-4B8C-83A1-F6EECF244321}">
                <p14:modId xmlns:p14="http://schemas.microsoft.com/office/powerpoint/2010/main" val="244959002"/>
              </p:ext>
            </p:extLst>
          </p:nvPr>
        </p:nvGraphicFramePr>
        <p:xfrm>
          <a:off x="361586" y="1000182"/>
          <a:ext cx="8270123" cy="5403342"/>
        </p:xfrm>
        <a:graphic>
          <a:graphicData uri="http://schemas.openxmlformats.org/drawingml/2006/table">
            <a:tbl>
              <a:tblPr firstRow="1" firstCol="1" bandRow="1"/>
              <a:tblGrid>
                <a:gridCol w="471534">
                  <a:extLst>
                    <a:ext uri="{9D8B030D-6E8A-4147-A177-3AD203B41FA5}">
                      <a16:colId xmlns:a16="http://schemas.microsoft.com/office/drawing/2014/main" val="20000"/>
                    </a:ext>
                  </a:extLst>
                </a:gridCol>
                <a:gridCol w="2896198">
                  <a:extLst>
                    <a:ext uri="{9D8B030D-6E8A-4147-A177-3AD203B41FA5}">
                      <a16:colId xmlns:a16="http://schemas.microsoft.com/office/drawing/2014/main" val="20001"/>
                    </a:ext>
                  </a:extLst>
                </a:gridCol>
                <a:gridCol w="4902391">
                  <a:extLst>
                    <a:ext uri="{9D8B030D-6E8A-4147-A177-3AD203B41FA5}">
                      <a16:colId xmlns:a16="http://schemas.microsoft.com/office/drawing/2014/main" val="20002"/>
                    </a:ext>
                  </a:extLst>
                </a:gridCol>
              </a:tblGrid>
              <a:tr h="1596765">
                <a:tc>
                  <a:txBody>
                    <a:bodyPr/>
                    <a:lstStyle/>
                    <a:p>
                      <a:pPr algn="ctr">
                        <a:lnSpc>
                          <a:spcPct val="115000"/>
                        </a:lnSpc>
                        <a:spcAft>
                          <a:spcPts val="0"/>
                        </a:spcAft>
                        <a:tabLst/>
                      </a:pPr>
                      <a:r>
                        <a:rPr lang="ca-ES" sz="1100" b="1" dirty="0">
                          <a:effectLst/>
                          <a:latin typeface="+mn-lt"/>
                          <a:ea typeface="Calibri"/>
                          <a:cs typeface="Calibri"/>
                        </a:rPr>
                        <a:t>OBJ.8</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88900" indent="0" algn="l">
                        <a:lnSpc>
                          <a:spcPct val="115000"/>
                        </a:lnSpc>
                        <a:spcAft>
                          <a:spcPts val="0"/>
                        </a:spcAft>
                      </a:pPr>
                      <a:r>
                        <a:rPr lang="ca-ES" sz="1200" b="1" dirty="0">
                          <a:effectLst/>
                          <a:latin typeface="+mn-lt"/>
                          <a:ea typeface="Calibri"/>
                          <a:cs typeface="Calibri"/>
                        </a:rPr>
                        <a:t>Fomentar la inclusió de les clàusules socials SOC03.01 i SOC03.05 per a incrementar la contractació de persones en atur amb dificultats especials d’inserció laboral o d’exclusió i la subcontractació amb empreses d’economia social, a través del Servei d’assessorament en Contractació Estratègica de Barcelona Activa, fent difusió directa a unitats promotores específiques.</a:t>
                      </a:r>
                      <a:endParaRPr lang="ca-ES" sz="1200"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171450" indent="-82550" algn="just">
                        <a:lnSpc>
                          <a:spcPct val="115000"/>
                        </a:lnSpc>
                        <a:spcAft>
                          <a:spcPts val="0"/>
                        </a:spcAft>
                        <a:buFont typeface="Arial" pitchFamily="34" charset="0"/>
                        <a:buChar char="•"/>
                      </a:pPr>
                      <a:r>
                        <a:rPr lang="ca-ES" sz="1000" noProof="0" dirty="0">
                          <a:effectLst/>
                          <a:latin typeface="+mn-lt"/>
                          <a:ea typeface="Calibri"/>
                        </a:rPr>
                        <a:t>Aconseguir contractar un mínim de 110 persones en situació de risc d'exclusió social a través d'empreses adjudicatàries de contractes a l'Ajuntament a través de l'aplicació de la clàusula social  SOC03.05. Aquest resultat resta condicionat a diversos factors: </a:t>
                      </a:r>
                    </a:p>
                    <a:p>
                      <a:pPr marL="324000" lvl="1" indent="-72000" algn="just">
                        <a:lnSpc>
                          <a:spcPct val="115000"/>
                        </a:lnSpc>
                        <a:spcAft>
                          <a:spcPts val="0"/>
                        </a:spcAft>
                        <a:buFont typeface="Arial" pitchFamily="34" charset="0"/>
                        <a:buChar char="•"/>
                      </a:pPr>
                      <a:r>
                        <a:rPr lang="ca-ES" sz="1000" noProof="0" dirty="0">
                          <a:effectLst/>
                          <a:latin typeface="+mn-lt"/>
                          <a:ea typeface="Calibri"/>
                        </a:rPr>
                        <a:t>L'impuls que es pugui fer des de la DCCA per sensibilitzar, assessorar i donar formació a unitats promotores, promovent així la inclusió de la SOC03.05 en els plecs de les licitacions.</a:t>
                      </a:r>
                    </a:p>
                    <a:p>
                      <a:pPr marL="324000" lvl="1" indent="-72000" algn="just">
                        <a:lnSpc>
                          <a:spcPct val="115000"/>
                        </a:lnSpc>
                        <a:spcAft>
                          <a:spcPts val="0"/>
                        </a:spcAft>
                        <a:buFont typeface="Arial" pitchFamily="34" charset="0"/>
                        <a:buChar char="•"/>
                      </a:pPr>
                      <a:r>
                        <a:rPr lang="ca-ES" sz="1000" noProof="0" dirty="0">
                          <a:effectLst/>
                          <a:latin typeface="+mn-lt"/>
                          <a:ea typeface="Calibri"/>
                        </a:rPr>
                        <a:t> El nombre de licitacions que continguin la clàusula SOC03.05.</a:t>
                      </a:r>
                    </a:p>
                    <a:p>
                      <a:pPr marL="324000" lvl="1" indent="-72000" algn="just">
                        <a:lnSpc>
                          <a:spcPct val="115000"/>
                        </a:lnSpc>
                        <a:spcAft>
                          <a:spcPts val="0"/>
                        </a:spcAft>
                        <a:buFont typeface="Arial" pitchFamily="34" charset="0"/>
                        <a:buChar char="•"/>
                      </a:pPr>
                      <a:r>
                        <a:rPr lang="ca-ES" sz="1000" noProof="0" dirty="0">
                          <a:effectLst/>
                          <a:latin typeface="+mn-lt"/>
                          <a:ea typeface="Calibri"/>
                        </a:rPr>
                        <a:t> La informació que arribi a Barcelona Activa per donar servei a les empreses guanyadores de les licitacions que tenen inclosa la clàusula SOC03.05.</a:t>
                      </a:r>
                    </a:p>
                    <a:p>
                      <a:pPr marL="324000" lvl="1" indent="-72000" algn="just">
                        <a:lnSpc>
                          <a:spcPct val="115000"/>
                        </a:lnSpc>
                        <a:spcAft>
                          <a:spcPts val="0"/>
                        </a:spcAft>
                        <a:buFont typeface="Arial" pitchFamily="34" charset="0"/>
                        <a:buChar char="•"/>
                      </a:pPr>
                      <a:r>
                        <a:rPr lang="ca-ES" sz="1000" noProof="0" dirty="0">
                          <a:effectLst/>
                          <a:latin typeface="+mn-lt"/>
                          <a:ea typeface="Calibri"/>
                        </a:rPr>
                        <a:t> Les empreses interessades en rebre el suport de Barcelona Activa per cobrir les vacants vinculades a la clàusula SOC03.05.</a:t>
                      </a:r>
                    </a:p>
                    <a:p>
                      <a:pPr marL="533481" lvl="1" indent="0" algn="just">
                        <a:lnSpc>
                          <a:spcPct val="115000"/>
                        </a:lnSpc>
                        <a:spcAft>
                          <a:spcPts val="0"/>
                        </a:spcAft>
                        <a:buFont typeface="Arial" pitchFamily="34" charset="0"/>
                        <a:buNone/>
                      </a:pPr>
                      <a:endParaRPr lang="ca-ES" sz="300" noProof="0" dirty="0">
                        <a:effectLst/>
                        <a:latin typeface="+mn-lt"/>
                        <a:ea typeface="Calibri"/>
                      </a:endParaRPr>
                    </a:p>
                    <a:p>
                      <a:pPr marL="171450" indent="-82550" algn="l">
                        <a:lnSpc>
                          <a:spcPct val="115000"/>
                        </a:lnSpc>
                        <a:spcAft>
                          <a:spcPts val="0"/>
                        </a:spcAft>
                        <a:buFont typeface="Arial" pitchFamily="34" charset="0"/>
                        <a:buChar char="•"/>
                        <a:tabLst>
                          <a:tab pos="0" algn="l"/>
                        </a:tabLst>
                      </a:pPr>
                      <a:r>
                        <a:rPr lang="ca-ES" sz="1000" noProof="0" dirty="0">
                          <a:effectLst/>
                          <a:latin typeface="+mn-lt"/>
                          <a:ea typeface="Calibri"/>
                        </a:rPr>
                        <a:t>Ampliar els sectors productius en les ofertes de treball que es gestionen amb empreses adjudicatàries que permetin incrementar la contractació de dones. Aquest resultat resta condicionat als factors esmentats en l'apartat anterior.</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71500">
                <a:tc>
                  <a:txBody>
                    <a:bodyPr/>
                    <a:lstStyle/>
                    <a:p>
                      <a:pPr algn="ctr">
                        <a:lnSpc>
                          <a:spcPct val="115000"/>
                        </a:lnSpc>
                        <a:spcAft>
                          <a:spcPts val="0"/>
                        </a:spcAft>
                        <a:tabLst/>
                      </a:pPr>
                      <a:r>
                        <a:rPr lang="ca-ES" sz="1100" b="1" dirty="0">
                          <a:effectLst/>
                          <a:latin typeface="+mn-lt"/>
                          <a:ea typeface="Calibri"/>
                          <a:cs typeface="Calibri"/>
                        </a:rPr>
                        <a:t>OBJ.9 </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dirty="0">
                          <a:effectLst/>
                          <a:latin typeface="+mn-lt"/>
                          <a:ea typeface="Calibri"/>
                          <a:cs typeface="Calibri"/>
                        </a:rPr>
                        <a:t>Reforçar la capacitació del personal municipal en l’aplicació i el seguiment de les clàusules d’igualtat de gènere, ja que és la clau per assegurar l’eficàcia dels mitjans de suport que es van generant.</a:t>
                      </a:r>
                      <a:endParaRPr lang="ca-ES" sz="120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317500" indent="-228600">
                        <a:buFont typeface="Arial" pitchFamily="34" charset="0"/>
                        <a:buAutoNum type="arabicPeriod"/>
                      </a:pPr>
                      <a:r>
                        <a:rPr lang="ca-ES" sz="1000" kern="1200" noProof="0" dirty="0">
                          <a:solidFill>
                            <a:schemeClr val="tx1"/>
                          </a:solidFill>
                          <a:effectLst/>
                          <a:latin typeface="+mn-lt"/>
                          <a:ea typeface="+mn-ea"/>
                          <a:cs typeface="+mn-cs"/>
                        </a:rPr>
                        <a:t>Mantenir les accions formatives previstes i dissenyar un pla específic sobre l’aplicació de la Instrucció tècnica per al disseny i gestió d’equipaments amb perspectiva de gènere.</a:t>
                      </a:r>
                    </a:p>
                    <a:p>
                      <a:pPr marL="317500" indent="-228600">
                        <a:buFont typeface="Arial" pitchFamily="34" charset="0"/>
                        <a:buAutoNum type="arabicPeriod"/>
                      </a:pPr>
                      <a:endParaRPr lang="ca-ES" sz="1000" kern="1200" noProof="0" dirty="0">
                        <a:solidFill>
                          <a:schemeClr val="tx1"/>
                        </a:solidFill>
                        <a:effectLst/>
                        <a:latin typeface="+mn-lt"/>
                        <a:ea typeface="+mn-ea"/>
                        <a:cs typeface="+mn-cs"/>
                      </a:endParaRPr>
                    </a:p>
                    <a:p>
                      <a:pPr marL="317500" indent="-228600">
                        <a:buFont typeface="Arial" pitchFamily="34" charset="0"/>
                        <a:buAutoNum type="arabicPeriod"/>
                      </a:pPr>
                      <a:r>
                        <a:rPr lang="ca-ES" sz="1000" kern="1200" noProof="0" dirty="0">
                          <a:solidFill>
                            <a:schemeClr val="tx1"/>
                          </a:solidFill>
                          <a:effectLst/>
                          <a:latin typeface="+mn-lt"/>
                          <a:ea typeface="+mn-ea"/>
                          <a:cs typeface="+mn-cs"/>
                        </a:rPr>
                        <a:t>Dissenyar un mòdul d’auto-formació per l’entorn virtual. A més llarg termini es plantejarà la possibilitat de distingir itineraris per a perfils tècnics i jurídics.</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71500">
                <a:tc>
                  <a:txBody>
                    <a:bodyPr/>
                    <a:lstStyle/>
                    <a:p>
                      <a:pPr algn="ctr">
                        <a:lnSpc>
                          <a:spcPct val="115000"/>
                        </a:lnSpc>
                        <a:spcAft>
                          <a:spcPts val="0"/>
                        </a:spcAft>
                        <a:tabLst/>
                      </a:pPr>
                      <a:r>
                        <a:rPr lang="ca-ES" sz="1100" b="1" dirty="0">
                          <a:effectLst/>
                          <a:latin typeface="Calibri"/>
                          <a:ea typeface="Calibri"/>
                        </a:rPr>
                        <a:t>OBJ.10</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dirty="0">
                          <a:effectLst/>
                          <a:latin typeface="+mn-lt"/>
                          <a:ea typeface="Calibri"/>
                        </a:rPr>
                        <a:t>Actualitzar aquelles clàusules d’igualtat que hagin estat afectades per un canvi legal, donat que durant el 2024 s’ha desenvolupat normativa que requereix de noves actualitzacions.</a:t>
                      </a:r>
                      <a:endParaRPr lang="ca-ES" sz="1200" b="1"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317500" indent="-228600">
                        <a:buFont typeface="Arial" pitchFamily="34" charset="0"/>
                        <a:buAutoNum type="arabicPeriod"/>
                      </a:pPr>
                      <a:r>
                        <a:rPr lang="ca-ES" sz="1000" kern="1200" noProof="0" dirty="0">
                          <a:solidFill>
                            <a:schemeClr val="tx1"/>
                          </a:solidFill>
                          <a:effectLst/>
                          <a:latin typeface="+mn-lt"/>
                          <a:ea typeface="+mn-ea"/>
                          <a:cs typeface="+mn-cs"/>
                        </a:rPr>
                        <a:t>Adaptació de la condició especial d’execució SOC03.06.06. (Pla o Mesures d’igualtat) a les novetats introduïdes per la Llei 2/2024. </a:t>
                      </a:r>
                    </a:p>
                    <a:p>
                      <a:pPr marL="317500" indent="-228600">
                        <a:buFont typeface="Arial" pitchFamily="34" charset="0"/>
                        <a:buAutoNum type="arabicPeriod"/>
                      </a:pPr>
                      <a:endParaRPr lang="ca-ES" sz="1000" kern="1200" noProof="0" dirty="0">
                        <a:solidFill>
                          <a:schemeClr val="tx1"/>
                        </a:solidFill>
                        <a:effectLst/>
                        <a:latin typeface="+mn-lt"/>
                        <a:ea typeface="+mn-ea"/>
                        <a:cs typeface="+mn-cs"/>
                      </a:endParaRPr>
                    </a:p>
                    <a:p>
                      <a:pPr marL="317500" indent="-228600">
                        <a:buFont typeface="Arial" pitchFamily="34" charset="0"/>
                        <a:buAutoNum type="arabicPeriod"/>
                      </a:pPr>
                      <a:r>
                        <a:rPr lang="ca-ES" sz="1000" kern="1200" noProof="0" dirty="0">
                          <a:solidFill>
                            <a:schemeClr val="tx1"/>
                          </a:solidFill>
                          <a:effectLst/>
                          <a:latin typeface="+mn-lt"/>
                          <a:ea typeface="+mn-ea"/>
                          <a:cs typeface="+mn-cs"/>
                        </a:rPr>
                        <a:t>Adaptació de la clàusula d’Igualtat d’oportunitats de les persones LGTBI al desplegament reglamentari de la llei 4/2023. </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71500">
                <a:tc>
                  <a:txBody>
                    <a:bodyPr/>
                    <a:lstStyle/>
                    <a:p>
                      <a:pPr algn="ctr">
                        <a:lnSpc>
                          <a:spcPct val="115000"/>
                        </a:lnSpc>
                        <a:spcAft>
                          <a:spcPts val="0"/>
                        </a:spcAft>
                        <a:tabLst/>
                      </a:pPr>
                      <a:r>
                        <a:rPr lang="ca-ES" sz="1100" b="1" dirty="0">
                          <a:effectLst/>
                          <a:latin typeface="Calibri"/>
                          <a:ea typeface="Calibri"/>
                        </a:rPr>
                        <a:t>OBJ.11</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noProof="0" dirty="0">
                          <a:effectLst/>
                          <a:latin typeface="+mn-lt"/>
                          <a:ea typeface="Calibri"/>
                        </a:rPr>
                        <a:t>Ampliar el ventall de recursos que ofereix Barcelona Activa per implementar les mesures d’igualtat que estableixen les clàusules.</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buFont typeface="Arial" pitchFamily="34" charset="0"/>
                        <a:buNone/>
                      </a:pPr>
                      <a:r>
                        <a:rPr lang="ca-ES" sz="1000" noProof="0" dirty="0">
                          <a:effectLst/>
                          <a:latin typeface="+mn-lt"/>
                          <a:ea typeface="Calibri"/>
                        </a:rPr>
                        <a:t>Malgrat que s’ha avançat en alguns aspectes encara hi ha mancances importants, com ara l’absència de recursos per facilitar l’elaboració d’una auditoria retributiva, un instrument complex i  obligatori per a empreses a partir de 50 persones en plantilla. </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Rectangle 3">
            <a:extLst>
              <a:ext uri="{FF2B5EF4-FFF2-40B4-BE49-F238E27FC236}">
                <a16:creationId xmlns:a16="http://schemas.microsoft.com/office/drawing/2014/main" id="{808E6939-3E73-2C96-2591-096CD06B4E15}"/>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5" name="Rectangle 4">
            <a:extLst>
              <a:ext uri="{FF2B5EF4-FFF2-40B4-BE49-F238E27FC236}">
                <a16:creationId xmlns:a16="http://schemas.microsoft.com/office/drawing/2014/main" id="{084F4421-9355-84BC-4485-F372EEBB9E69}"/>
              </a:ext>
            </a:extLst>
          </p:cNvPr>
          <p:cNvSpPr/>
          <p:nvPr/>
        </p:nvSpPr>
        <p:spPr>
          <a:xfrm>
            <a:off x="361585" y="516352"/>
            <a:ext cx="8270123" cy="400110"/>
          </a:xfrm>
          <a:prstGeom prst="rect">
            <a:avLst/>
          </a:prstGeom>
        </p:spPr>
        <p:txBody>
          <a:bodyPr wrap="square">
            <a:spAutoFit/>
          </a:bodyPr>
          <a:lstStyle/>
          <a:p>
            <a:pPr algn="ctr"/>
            <a:r>
              <a:rPr lang="ca-ES" sz="2000" b="1" u="sng" dirty="0">
                <a:latin typeface="Arial" pitchFamily="34" charset="0"/>
                <a:cs typeface="Arial" pitchFamily="34" charset="0"/>
              </a:rPr>
              <a:t>Els 26 objectius del Pla OCPS 2025 </a:t>
            </a:r>
            <a:r>
              <a:rPr lang="ca-ES" sz="2000" b="1" u="sng" dirty="0">
                <a:solidFill>
                  <a:srgbClr val="C00000"/>
                </a:solidFill>
                <a:latin typeface="Arial" pitchFamily="34" charset="0"/>
                <a:cs typeface="Arial" pitchFamily="34" charset="0"/>
              </a:rPr>
              <a:t>(II)</a:t>
            </a:r>
            <a:endParaRPr lang="ca-ES" sz="1800" dirty="0">
              <a:solidFill>
                <a:srgbClr val="C00000"/>
              </a:solidFill>
            </a:endParaRPr>
          </a:p>
        </p:txBody>
      </p:sp>
      <p:sp>
        <p:nvSpPr>
          <p:cNvPr id="6" name="QuadreDeText 5">
            <a:extLst>
              <a:ext uri="{FF2B5EF4-FFF2-40B4-BE49-F238E27FC236}">
                <a16:creationId xmlns:a16="http://schemas.microsoft.com/office/drawing/2014/main" id="{72C2C348-6CEC-9858-5650-4625E71D5A2E}"/>
              </a:ext>
            </a:extLst>
          </p:cNvPr>
          <p:cNvSpPr txBox="1"/>
          <p:nvPr/>
        </p:nvSpPr>
        <p:spPr>
          <a:xfrm>
            <a:off x="361586" y="830628"/>
            <a:ext cx="756943" cy="255389"/>
          </a:xfrm>
          <a:prstGeom prst="wedgeRoundRectCallout">
            <a:avLst/>
          </a:prstGeom>
          <a:solidFill>
            <a:schemeClr val="accent2"/>
          </a:solidFill>
          <a:ln w="19050">
            <a:solidFill>
              <a:schemeClr val="accent2">
                <a:lumMod val="50000"/>
              </a:schemeClr>
            </a:solidFill>
          </a:ln>
        </p:spPr>
        <p:txBody>
          <a:bodyPr wrap="square" rtlCol="0">
            <a:spAutoFit/>
          </a:bodyPr>
          <a:lstStyle/>
          <a:p>
            <a:pPr algn="ctr"/>
            <a:r>
              <a:rPr lang="ca-ES" sz="900" b="1" dirty="0" err="1"/>
              <a:t>BcnActiva</a:t>
            </a:r>
            <a:endParaRPr lang="ca-ES" sz="900" b="1" dirty="0"/>
          </a:p>
        </p:txBody>
      </p:sp>
      <p:sp>
        <p:nvSpPr>
          <p:cNvPr id="12" name="QuadreDeText 11">
            <a:extLst>
              <a:ext uri="{FF2B5EF4-FFF2-40B4-BE49-F238E27FC236}">
                <a16:creationId xmlns:a16="http://schemas.microsoft.com/office/drawing/2014/main" id="{039DEDB3-F32A-920C-8A96-AE0A43F62EDD}"/>
              </a:ext>
            </a:extLst>
          </p:cNvPr>
          <p:cNvSpPr txBox="1"/>
          <p:nvPr/>
        </p:nvSpPr>
        <p:spPr>
          <a:xfrm>
            <a:off x="361585" y="3261853"/>
            <a:ext cx="920368" cy="255389"/>
          </a:xfrm>
          <a:prstGeom prst="wedgeRoundRectCallout">
            <a:avLst/>
          </a:prstGeom>
          <a:solidFill>
            <a:srgbClr val="A87DFF"/>
          </a:solidFill>
          <a:ln w="19050">
            <a:solidFill>
              <a:srgbClr val="7030A0"/>
            </a:solidFill>
          </a:ln>
        </p:spPr>
        <p:txBody>
          <a:bodyPr wrap="square" rtlCol="0">
            <a:spAutoFit/>
          </a:bodyPr>
          <a:lstStyle/>
          <a:p>
            <a:pPr algn="ctr"/>
            <a:r>
              <a:rPr lang="ca-ES" sz="900" b="1" dirty="0" err="1"/>
              <a:t>D.Fem</a:t>
            </a:r>
            <a:r>
              <a:rPr lang="ca-ES" sz="900" b="1" dirty="0"/>
              <a:t> + LGTBI</a:t>
            </a:r>
          </a:p>
        </p:txBody>
      </p:sp>
    </p:spTree>
    <p:extLst>
      <p:ext uri="{BB962C8B-B14F-4D97-AF65-F5344CB8AC3E}">
        <p14:creationId xmlns:p14="http://schemas.microsoft.com/office/powerpoint/2010/main" val="1182762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39379"/>
            <a:ext cx="1339199" cy="364316"/>
          </a:xfrm>
          <a:prstGeom prst="rect">
            <a:avLst/>
          </a:prstGeom>
        </p:spPr>
      </p:pic>
      <p:graphicFrame>
        <p:nvGraphicFramePr>
          <p:cNvPr id="2" name="Taula 1"/>
          <p:cNvGraphicFramePr>
            <a:graphicFrameLocks noGrp="1"/>
          </p:cNvGraphicFramePr>
          <p:nvPr>
            <p:extLst>
              <p:ext uri="{D42A27DB-BD31-4B8C-83A1-F6EECF244321}">
                <p14:modId xmlns:p14="http://schemas.microsoft.com/office/powerpoint/2010/main" val="1601261289"/>
              </p:ext>
            </p:extLst>
          </p:nvPr>
        </p:nvGraphicFramePr>
        <p:xfrm>
          <a:off x="197224" y="1033402"/>
          <a:ext cx="8480611" cy="5535639"/>
        </p:xfrm>
        <a:graphic>
          <a:graphicData uri="http://schemas.openxmlformats.org/drawingml/2006/table">
            <a:tbl>
              <a:tblPr firstRow="1" firstCol="1" bandRow="1"/>
              <a:tblGrid>
                <a:gridCol w="439270">
                  <a:extLst>
                    <a:ext uri="{9D8B030D-6E8A-4147-A177-3AD203B41FA5}">
                      <a16:colId xmlns:a16="http://schemas.microsoft.com/office/drawing/2014/main" val="20000"/>
                    </a:ext>
                  </a:extLst>
                </a:gridCol>
                <a:gridCol w="3092824">
                  <a:extLst>
                    <a:ext uri="{9D8B030D-6E8A-4147-A177-3AD203B41FA5}">
                      <a16:colId xmlns:a16="http://schemas.microsoft.com/office/drawing/2014/main" val="20001"/>
                    </a:ext>
                  </a:extLst>
                </a:gridCol>
                <a:gridCol w="4948517">
                  <a:extLst>
                    <a:ext uri="{9D8B030D-6E8A-4147-A177-3AD203B41FA5}">
                      <a16:colId xmlns:a16="http://schemas.microsoft.com/office/drawing/2014/main" val="20002"/>
                    </a:ext>
                  </a:extLst>
                </a:gridCol>
              </a:tblGrid>
              <a:tr h="515964">
                <a:tc>
                  <a:txBody>
                    <a:bodyPr/>
                    <a:lstStyle/>
                    <a:p>
                      <a:pPr algn="ctr">
                        <a:lnSpc>
                          <a:spcPct val="115000"/>
                        </a:lnSpc>
                        <a:spcAft>
                          <a:spcPts val="0"/>
                        </a:spcAft>
                        <a:tabLst/>
                      </a:pPr>
                      <a:r>
                        <a:rPr lang="ca-ES" sz="1100" b="1" dirty="0">
                          <a:effectLst/>
                          <a:latin typeface="Calibri"/>
                          <a:ea typeface="Calibri"/>
                        </a:rPr>
                        <a:t>OBJ.12 </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noProof="0" dirty="0">
                          <a:effectLst/>
                          <a:latin typeface="+mn-lt"/>
                          <a:ea typeface="Calibri"/>
                        </a:rPr>
                        <a:t>Aprofundir en l’aplicació de mesures que facilitin l’accés als processos licitadors d’empreses formades o liderades per dones.</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buFont typeface="Arial" pitchFamily="34" charset="0"/>
                        <a:buNone/>
                      </a:pPr>
                      <a:r>
                        <a:rPr lang="ca-ES" sz="1000" noProof="0" dirty="0">
                          <a:effectLst/>
                          <a:latin typeface="+mn-lt"/>
                          <a:ea typeface="Calibri"/>
                        </a:rPr>
                        <a:t>El principal obstacle a l’aplicació d’aquestes mesures és la manca d’uns criteris objectius que identifiquin aquestes empreses. Per tal de trobar una fórmula es proposa treballar-ho conjuntament amb l’Espai LIDERA.</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15964">
                <a:tc>
                  <a:txBody>
                    <a:bodyPr/>
                    <a:lstStyle/>
                    <a:p>
                      <a:pPr algn="ctr">
                        <a:lnSpc>
                          <a:spcPct val="115000"/>
                        </a:lnSpc>
                        <a:spcAft>
                          <a:spcPts val="0"/>
                        </a:spcAft>
                        <a:tabLst/>
                      </a:pPr>
                      <a:r>
                        <a:rPr lang="ca-ES" sz="1100" b="1" dirty="0">
                          <a:effectLst/>
                          <a:latin typeface="+mn-lt"/>
                          <a:ea typeface="Calibri"/>
                        </a:rPr>
                        <a:t>OBJ.13</a:t>
                      </a:r>
                      <a:endParaRPr lang="ca-ES" sz="1100" b="1" dirty="0">
                        <a:effectLst/>
                        <a:latin typeface="Calibri"/>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0" marR="0" lvl="0" indent="0" algn="l" defTabSz="889163" rtl="0" eaLnBrk="1" fontAlgn="auto" latinLnBrk="0" hangingPunct="1">
                        <a:lnSpc>
                          <a:spcPct val="115000"/>
                        </a:lnSpc>
                        <a:spcBef>
                          <a:spcPts val="0"/>
                        </a:spcBef>
                        <a:spcAft>
                          <a:spcPts val="0"/>
                        </a:spcAft>
                        <a:buClrTx/>
                        <a:buSzTx/>
                        <a:buFontTx/>
                        <a:buNone/>
                        <a:tabLst/>
                        <a:defRPr/>
                      </a:pPr>
                      <a:r>
                        <a:rPr lang="ca-ES" sz="1200" b="1" kern="1200" noProof="0" dirty="0">
                          <a:solidFill>
                            <a:schemeClr val="tx1"/>
                          </a:solidFill>
                          <a:effectLst/>
                          <a:latin typeface="+mn-lt"/>
                          <a:ea typeface="Calibri"/>
                          <a:cs typeface="+mn-cs"/>
                        </a:rPr>
                        <a:t>Revisar la manera com estan concebuts serveis com el de la neteja, fortament feminitzat i precaritzat, per tal d’evitar què els horaris predefinits impedeixin l’aplicació de clàusules per facilitar la conciliació.</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buFont typeface="Arial" pitchFamily="34" charset="0"/>
                        <a:buNone/>
                      </a:pPr>
                      <a:r>
                        <a:rPr lang="ca-ES" sz="1000" noProof="0" dirty="0">
                          <a:effectLst/>
                          <a:latin typeface="+mn-lt"/>
                          <a:ea typeface="Calibri"/>
                        </a:rPr>
                        <a:t>Entre els objectius de la futura Oficina tècnica de contractació estratègica destaquen facilitar l’accés als plecs abans de la seva licitació i permetre la revisió conjunta.  En línia amb aquestes finalitats, es planteja revisar el proper contracte de serveis de neteja d’edificis municipals en el sí del GT de Contractació Estratègica.</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8816058"/>
                  </a:ext>
                </a:extLst>
              </a:tr>
              <a:tr h="515964">
                <a:tc>
                  <a:txBody>
                    <a:bodyPr/>
                    <a:lstStyle/>
                    <a:p>
                      <a:pPr algn="ctr">
                        <a:lnSpc>
                          <a:spcPct val="115000"/>
                        </a:lnSpc>
                        <a:spcAft>
                          <a:spcPts val="0"/>
                        </a:spcAft>
                        <a:tabLst/>
                      </a:pPr>
                      <a:r>
                        <a:rPr lang="ca-ES" sz="1100" b="1" dirty="0">
                          <a:effectLst/>
                          <a:latin typeface="Calibri"/>
                          <a:ea typeface="Calibri"/>
                        </a:rPr>
                        <a:t>OBJ.14</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0" marR="0" lvl="0" indent="0" algn="l" defTabSz="889163" rtl="0" eaLnBrk="1" fontAlgn="auto" latinLnBrk="0" hangingPunct="1">
                        <a:lnSpc>
                          <a:spcPct val="115000"/>
                        </a:lnSpc>
                        <a:spcBef>
                          <a:spcPts val="0"/>
                        </a:spcBef>
                        <a:spcAft>
                          <a:spcPts val="0"/>
                        </a:spcAft>
                        <a:buClrTx/>
                        <a:buSzTx/>
                        <a:buFontTx/>
                        <a:buNone/>
                        <a:tabLst/>
                        <a:defRPr/>
                      </a:pPr>
                      <a:r>
                        <a:rPr lang="ca-ES" sz="1200" b="1" noProof="0" dirty="0">
                          <a:solidFill>
                            <a:srgbClr val="000000"/>
                          </a:solidFill>
                          <a:effectLst/>
                          <a:latin typeface="+mn-lt"/>
                          <a:ea typeface="Calibri"/>
                        </a:rPr>
                        <a:t>Redactats alternatius de les clàusules relatives a l’àmbit de la igualtat.</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buFont typeface="Arial" pitchFamily="34" charset="0"/>
                        <a:buNone/>
                      </a:pPr>
                      <a:r>
                        <a:rPr lang="ca-ES" sz="1000" noProof="0" dirty="0">
                          <a:effectLst/>
                          <a:latin typeface="+mn-lt"/>
                          <a:ea typeface="Calibri"/>
                        </a:rPr>
                        <a:t>Avançar en el disseny de redactats alternatius de les clàusules relatives a l’àmbit de la igualtat que permetin abordar realitats diverses.</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091360"/>
                  </a:ext>
                </a:extLst>
              </a:tr>
              <a:tr h="515964">
                <a:tc>
                  <a:txBody>
                    <a:bodyPr/>
                    <a:lstStyle/>
                    <a:p>
                      <a:pPr algn="ctr">
                        <a:lnSpc>
                          <a:spcPct val="115000"/>
                        </a:lnSpc>
                        <a:spcAft>
                          <a:spcPts val="0"/>
                        </a:spcAft>
                        <a:tabLst/>
                      </a:pPr>
                      <a:r>
                        <a:rPr lang="ca-ES" sz="1100" b="1" dirty="0">
                          <a:effectLst/>
                          <a:latin typeface="Calibri"/>
                          <a:ea typeface="Calibri"/>
                        </a:rPr>
                        <a:t>OBJ.15</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0" marR="0" lvl="0" indent="0" algn="l" defTabSz="889163" rtl="0" eaLnBrk="1" fontAlgn="auto" latinLnBrk="0" hangingPunct="1">
                        <a:lnSpc>
                          <a:spcPct val="115000"/>
                        </a:lnSpc>
                        <a:spcBef>
                          <a:spcPts val="0"/>
                        </a:spcBef>
                        <a:spcAft>
                          <a:spcPts val="0"/>
                        </a:spcAft>
                        <a:buClrTx/>
                        <a:buSzTx/>
                        <a:buFontTx/>
                        <a:buNone/>
                        <a:tabLst/>
                        <a:defRPr/>
                      </a:pPr>
                      <a:r>
                        <a:rPr lang="ca-ES" sz="1200" b="1" noProof="0" dirty="0">
                          <a:effectLst/>
                          <a:latin typeface="+mn-lt"/>
                          <a:ea typeface="Calibri"/>
                        </a:rPr>
                        <a:t>Col·laborar amb la DCCA en el disseny de mitjans de control de la inclusió i compliment de les clàusules.</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buFont typeface="Arial" pitchFamily="34" charset="0"/>
                        <a:buNone/>
                      </a:pPr>
                      <a:r>
                        <a:rPr lang="ca-ES" sz="1000" noProof="0" dirty="0">
                          <a:effectLst/>
                          <a:latin typeface="+mn-lt"/>
                          <a:ea typeface="Calibri"/>
                        </a:rPr>
                        <a:t>Continua essent imprescindible el desenvolupament de mitjans tecnològics que facilitin el control del compliment per part de les licitadores (</a:t>
                      </a:r>
                      <a:r>
                        <a:rPr lang="ca-ES" sz="1000" noProof="0" dirty="0" err="1">
                          <a:effectLst/>
                          <a:latin typeface="+mn-lt"/>
                          <a:ea typeface="Calibri"/>
                        </a:rPr>
                        <a:t>p.ex</a:t>
                      </a:r>
                      <a:r>
                        <a:rPr lang="ca-ES" sz="1000" noProof="0" dirty="0">
                          <a:effectLst/>
                          <a:latin typeface="+mn-lt"/>
                          <a:ea typeface="Calibri"/>
                        </a:rPr>
                        <a:t>: mitjançant la generació d’alertes) i garanteixin la fiabilitat de les dades. </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2894750"/>
                  </a:ext>
                </a:extLst>
              </a:tr>
              <a:tr h="706800">
                <a:tc>
                  <a:txBody>
                    <a:bodyPr/>
                    <a:lstStyle/>
                    <a:p>
                      <a:pPr algn="ctr">
                        <a:lnSpc>
                          <a:spcPct val="115000"/>
                        </a:lnSpc>
                        <a:spcAft>
                          <a:spcPts val="0"/>
                        </a:spcAft>
                        <a:tabLst/>
                      </a:pPr>
                      <a:r>
                        <a:rPr lang="ca-ES" sz="1100" b="1" dirty="0">
                          <a:effectLst/>
                          <a:latin typeface="Calibri"/>
                          <a:ea typeface="Calibri"/>
                        </a:rPr>
                        <a:t>OBJ.16</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0" marR="0" lvl="0" indent="0" algn="l" defTabSz="889163" rtl="0" eaLnBrk="1" fontAlgn="auto" latinLnBrk="0" hangingPunct="1">
                        <a:lnSpc>
                          <a:spcPct val="115000"/>
                        </a:lnSpc>
                        <a:spcBef>
                          <a:spcPts val="0"/>
                        </a:spcBef>
                        <a:spcAft>
                          <a:spcPts val="0"/>
                        </a:spcAft>
                        <a:buClrTx/>
                        <a:buSzTx/>
                        <a:buFontTx/>
                        <a:buNone/>
                        <a:tabLst/>
                        <a:defRPr/>
                      </a:pPr>
                      <a:r>
                        <a:rPr lang="ca-ES" sz="1200" b="1" noProof="0" dirty="0">
                          <a:effectLst/>
                          <a:latin typeface="+mn-lt"/>
                          <a:ea typeface="Calibri"/>
                        </a:rPr>
                        <a:t>Realització d’un estudi d’impacte de l’ús de la contractació estratègica en el foment de la igualtat de gènere.</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88900" indent="0">
                        <a:buFont typeface="Arial" pitchFamily="34" charset="0"/>
                        <a:buNone/>
                      </a:pPr>
                      <a:endParaRPr lang="ca-ES" sz="1000" noProof="0" dirty="0">
                        <a:effectLst/>
                        <a:latin typeface="+mn-lt"/>
                        <a:ea typeface="Calibri"/>
                      </a:endParaRPr>
                    </a:p>
                    <a:p>
                      <a:pPr marL="88900" indent="0">
                        <a:buFont typeface="Arial" pitchFamily="34" charset="0"/>
                        <a:buNone/>
                      </a:pPr>
                      <a:r>
                        <a:rPr lang="ca-ES" sz="1000" noProof="0" dirty="0">
                          <a:effectLst/>
                          <a:latin typeface="+mn-lt"/>
                          <a:ea typeface="Calibri"/>
                        </a:rPr>
                        <a:t>Després de 7 anys de vigència de l’actual LCSP, la definició d’objectius i prioritats passa per conèixer l’impacte que està tenint la contractació estratègica com a eina de foment de la igualtat de gènere en el mercat laboral.</a:t>
                      </a:r>
                    </a:p>
                    <a:p>
                      <a:pPr marL="88900" indent="0">
                        <a:buFont typeface="Arial" pitchFamily="34" charset="0"/>
                        <a:buNone/>
                      </a:pPr>
                      <a:endParaRPr lang="ca-ES" sz="1000" noProof="0" dirty="0">
                        <a:effectLst/>
                        <a:latin typeface="+mn-lt"/>
                        <a:ea typeface="Calibri"/>
                      </a:endParaRPr>
                    </a:p>
                    <a:p>
                      <a:pPr marL="88900" indent="0">
                        <a:buFont typeface="Arial" pitchFamily="34" charset="0"/>
                        <a:buNone/>
                      </a:pPr>
                      <a:r>
                        <a:rPr lang="ca-ES" sz="1000" noProof="0" dirty="0">
                          <a:effectLst/>
                          <a:latin typeface="+mn-lt"/>
                          <a:ea typeface="Calibri"/>
                        </a:rPr>
                        <a:t>Per a 2025, es proposa la realització d’un estudi d’impacte de l’ús de la contractació estratègica en el foment de la igualtat de gènere.</a:t>
                      </a:r>
                    </a:p>
                    <a:p>
                      <a:pPr marL="88900" indent="0">
                        <a:buFont typeface="Arial" pitchFamily="34" charset="0"/>
                        <a:buNone/>
                      </a:pPr>
                      <a:endParaRPr lang="ca-ES" sz="1000" noProof="0" dirty="0">
                        <a:effectLst/>
                        <a:latin typeface="+mn-lt"/>
                        <a:ea typeface="Calibri"/>
                      </a:endParaRP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2523774"/>
                  </a:ext>
                </a:extLst>
              </a:tr>
              <a:tr h="588970">
                <a:tc>
                  <a:txBody>
                    <a:bodyPr/>
                    <a:lstStyle/>
                    <a:p>
                      <a:pPr algn="ctr">
                        <a:lnSpc>
                          <a:spcPct val="115000"/>
                        </a:lnSpc>
                        <a:spcAft>
                          <a:spcPts val="0"/>
                        </a:spcAft>
                        <a:tabLst/>
                      </a:pPr>
                      <a:r>
                        <a:rPr lang="ca-ES" sz="1100" b="1" dirty="0">
                          <a:effectLst/>
                          <a:latin typeface="Calibri"/>
                          <a:ea typeface="Calibri"/>
                        </a:rPr>
                        <a:t>OBJ.17</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marL="0" marR="0" lvl="0" indent="0" algn="l" defTabSz="889163" rtl="0" eaLnBrk="1" fontAlgn="auto" latinLnBrk="0" hangingPunct="1">
                        <a:lnSpc>
                          <a:spcPct val="115000"/>
                        </a:lnSpc>
                        <a:spcBef>
                          <a:spcPts val="0"/>
                        </a:spcBef>
                        <a:spcAft>
                          <a:spcPts val="0"/>
                        </a:spcAft>
                        <a:buClrTx/>
                        <a:buSzTx/>
                        <a:buFontTx/>
                        <a:buNone/>
                        <a:tabLst/>
                        <a:defRPr/>
                      </a:pPr>
                      <a:r>
                        <a:rPr lang="ca-ES" sz="1200" b="1" noProof="0" dirty="0">
                          <a:effectLst/>
                          <a:latin typeface="+mn-lt"/>
                          <a:ea typeface="Calibri"/>
                        </a:rPr>
                        <a:t>Assessorament i acompanyament als referents interns de contractació sobre temes de Drets Humans i Sostenibilitat a la cadena.</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268288" indent="-179388">
                        <a:buFont typeface="+mj-lt"/>
                        <a:buAutoNum type="arabicPeriod"/>
                      </a:pPr>
                      <a:r>
                        <a:rPr lang="ca-ES" sz="1000" noProof="0" dirty="0">
                          <a:effectLst/>
                          <a:latin typeface="+mn-lt"/>
                          <a:ea typeface="Calibri"/>
                        </a:rPr>
                        <a:t>Acompanyament de les persones referents dels diversos òrgans de contractació,             per ser formats i assessorats en temes de deguda diligència en matèria de drets humans i sostenibilitat en les seves unitats. (identificació de tipus de contractes, necessitats concretes.</a:t>
                      </a:r>
                    </a:p>
                    <a:p>
                      <a:pPr marL="268288" indent="-179388">
                        <a:buFont typeface="+mj-lt"/>
                        <a:buAutoNum type="arabicPeriod"/>
                      </a:pPr>
                      <a:r>
                        <a:rPr lang="ca-ES" sz="1000" noProof="0" dirty="0">
                          <a:effectLst/>
                          <a:latin typeface="+mn-lt"/>
                          <a:ea typeface="Calibri"/>
                        </a:rPr>
                        <a:t>Es realitzaran mínim 3 sessions de formació i treball amb els temes prioritzats durant el 2025.</a:t>
                      </a:r>
                    </a:p>
                    <a:p>
                      <a:pPr marL="268288" indent="-179388">
                        <a:buFont typeface="+mj-lt"/>
                        <a:buAutoNum type="arabicPeriod"/>
                      </a:pPr>
                      <a:r>
                        <a:rPr lang="ca-ES" sz="1000" noProof="0" dirty="0">
                          <a:effectLst/>
                          <a:latin typeface="+mn-lt"/>
                          <a:ea typeface="Calibri"/>
                        </a:rPr>
                        <a:t>Durant el 2025 es realitzarà una visita d’estudi per tal de conèixer amb més detall els models més avançats de compra pública sostenible a nivell europeu que inclouen la deguda diligència en DH en la cadena de subministrament exterior, i avançar en la aplicabilitat dins de l’Ajuntament.</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5556996"/>
                  </a:ext>
                </a:extLst>
              </a:tr>
            </a:tbl>
          </a:graphicData>
        </a:graphic>
      </p:graphicFrame>
      <p:sp>
        <p:nvSpPr>
          <p:cNvPr id="3" name="Rectangle 2">
            <a:extLst>
              <a:ext uri="{FF2B5EF4-FFF2-40B4-BE49-F238E27FC236}">
                <a16:creationId xmlns:a16="http://schemas.microsoft.com/office/drawing/2014/main" id="{F5B1E418-14D6-5029-B5DE-457CF1A7B87A}"/>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4" name="Rectangle 3">
            <a:extLst>
              <a:ext uri="{FF2B5EF4-FFF2-40B4-BE49-F238E27FC236}">
                <a16:creationId xmlns:a16="http://schemas.microsoft.com/office/drawing/2014/main" id="{B4E1F2FB-4C18-925A-6C02-C5A89B242012}"/>
              </a:ext>
            </a:extLst>
          </p:cNvPr>
          <p:cNvSpPr/>
          <p:nvPr/>
        </p:nvSpPr>
        <p:spPr>
          <a:xfrm>
            <a:off x="361585" y="525317"/>
            <a:ext cx="8270123" cy="400110"/>
          </a:xfrm>
          <a:prstGeom prst="rect">
            <a:avLst/>
          </a:prstGeom>
        </p:spPr>
        <p:txBody>
          <a:bodyPr wrap="square">
            <a:spAutoFit/>
          </a:bodyPr>
          <a:lstStyle/>
          <a:p>
            <a:pPr algn="ctr"/>
            <a:r>
              <a:rPr lang="ca-ES" sz="2000" b="1" u="sng" dirty="0">
                <a:latin typeface="Arial" pitchFamily="34" charset="0"/>
                <a:cs typeface="Arial" pitchFamily="34" charset="0"/>
              </a:rPr>
              <a:t>Els 26 objectius del Pla OCPS 2025 </a:t>
            </a:r>
            <a:r>
              <a:rPr lang="ca-ES" sz="2000" b="1" u="sng" dirty="0">
                <a:solidFill>
                  <a:srgbClr val="C00000"/>
                </a:solidFill>
                <a:latin typeface="Arial" pitchFamily="34" charset="0"/>
                <a:cs typeface="Arial" pitchFamily="34" charset="0"/>
              </a:rPr>
              <a:t>(III)</a:t>
            </a:r>
            <a:endParaRPr lang="ca-ES" sz="1800" dirty="0">
              <a:solidFill>
                <a:srgbClr val="C00000"/>
              </a:solidFill>
            </a:endParaRPr>
          </a:p>
        </p:txBody>
      </p:sp>
      <p:sp>
        <p:nvSpPr>
          <p:cNvPr id="12" name="QuadreDeText 11">
            <a:extLst>
              <a:ext uri="{FF2B5EF4-FFF2-40B4-BE49-F238E27FC236}">
                <a16:creationId xmlns:a16="http://schemas.microsoft.com/office/drawing/2014/main" id="{7B49EC67-FC1D-200B-B095-B1809FD8DA45}"/>
              </a:ext>
            </a:extLst>
          </p:cNvPr>
          <p:cNvSpPr txBox="1"/>
          <p:nvPr/>
        </p:nvSpPr>
        <p:spPr>
          <a:xfrm>
            <a:off x="188259" y="4853533"/>
            <a:ext cx="756943" cy="255389"/>
          </a:xfrm>
          <a:prstGeom prst="wedgeRoundRectCallout">
            <a:avLst/>
          </a:prstGeom>
          <a:solidFill>
            <a:schemeClr val="accent4">
              <a:lumMod val="75000"/>
            </a:schemeClr>
          </a:solidFill>
          <a:ln w="19050">
            <a:solidFill>
              <a:schemeClr val="accent4">
                <a:lumMod val="50000"/>
              </a:schemeClr>
            </a:solidFill>
          </a:ln>
        </p:spPr>
        <p:txBody>
          <a:bodyPr wrap="square" rtlCol="0">
            <a:spAutoFit/>
          </a:bodyPr>
          <a:lstStyle/>
          <a:p>
            <a:pPr algn="ctr"/>
            <a:r>
              <a:rPr lang="ca-ES" sz="900" b="1" dirty="0"/>
              <a:t>DDHJGCI</a:t>
            </a:r>
          </a:p>
        </p:txBody>
      </p:sp>
      <p:sp>
        <p:nvSpPr>
          <p:cNvPr id="13" name="QuadreDeText 12">
            <a:extLst>
              <a:ext uri="{FF2B5EF4-FFF2-40B4-BE49-F238E27FC236}">
                <a16:creationId xmlns:a16="http://schemas.microsoft.com/office/drawing/2014/main" id="{50A09AE2-9E86-2BDC-4F80-8D4B73D05AB4}"/>
              </a:ext>
            </a:extLst>
          </p:cNvPr>
          <p:cNvSpPr txBox="1"/>
          <p:nvPr/>
        </p:nvSpPr>
        <p:spPr>
          <a:xfrm>
            <a:off x="186305" y="788767"/>
            <a:ext cx="943248" cy="255389"/>
          </a:xfrm>
          <a:prstGeom prst="wedgeRoundRectCallout">
            <a:avLst/>
          </a:prstGeom>
          <a:solidFill>
            <a:srgbClr val="A87DFF"/>
          </a:solidFill>
          <a:ln w="19050">
            <a:solidFill>
              <a:srgbClr val="7030A0"/>
            </a:solidFill>
          </a:ln>
        </p:spPr>
        <p:txBody>
          <a:bodyPr wrap="square" rtlCol="0">
            <a:spAutoFit/>
          </a:bodyPr>
          <a:lstStyle/>
          <a:p>
            <a:pPr algn="ctr"/>
            <a:r>
              <a:rPr lang="ca-ES" sz="900" b="1" dirty="0" err="1"/>
              <a:t>D.Fem</a:t>
            </a:r>
            <a:r>
              <a:rPr lang="ca-ES" sz="900" b="1" dirty="0"/>
              <a:t>. + LGTBI</a:t>
            </a:r>
          </a:p>
        </p:txBody>
      </p:sp>
    </p:spTree>
    <p:extLst>
      <p:ext uri="{BB962C8B-B14F-4D97-AF65-F5344CB8AC3E}">
        <p14:creationId xmlns:p14="http://schemas.microsoft.com/office/powerpoint/2010/main" val="2748423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cxnSp>
        <p:nvCxnSpPr>
          <p:cNvPr id="11" name="Conector recto 11"/>
          <p:cNvCxnSpPr/>
          <p:nvPr/>
        </p:nvCxnSpPr>
        <p:spPr>
          <a:xfrm>
            <a:off x="868679" y="6126480"/>
            <a:ext cx="7146318" cy="644"/>
          </a:xfrm>
          <a:prstGeom prst="line">
            <a:avLst/>
          </a:prstGeom>
          <a:ln w="12700">
            <a:solidFill>
              <a:srgbClr val="E72338"/>
            </a:solidFill>
          </a:ln>
        </p:spPr>
        <p:style>
          <a:lnRef idx="1">
            <a:schemeClr val="accent1"/>
          </a:lnRef>
          <a:fillRef idx="0">
            <a:schemeClr val="accent1"/>
          </a:fillRef>
          <a:effectRef idx="0">
            <a:schemeClr val="accent1"/>
          </a:effectRef>
          <a:fontRef idx="minor">
            <a:schemeClr val="tx1"/>
          </a:fontRef>
        </p:style>
      </p:cxnSp>
      <p:graphicFrame>
        <p:nvGraphicFramePr>
          <p:cNvPr id="2" name="Taula 1"/>
          <p:cNvGraphicFramePr>
            <a:graphicFrameLocks noGrp="1"/>
          </p:cNvGraphicFramePr>
          <p:nvPr>
            <p:extLst>
              <p:ext uri="{D42A27DB-BD31-4B8C-83A1-F6EECF244321}">
                <p14:modId xmlns:p14="http://schemas.microsoft.com/office/powerpoint/2010/main" val="2749212138"/>
              </p:ext>
            </p:extLst>
          </p:nvPr>
        </p:nvGraphicFramePr>
        <p:xfrm>
          <a:off x="306776" y="972892"/>
          <a:ext cx="8270123" cy="5412486"/>
        </p:xfrm>
        <a:graphic>
          <a:graphicData uri="http://schemas.openxmlformats.org/drawingml/2006/table">
            <a:tbl>
              <a:tblPr firstRow="1" firstCol="1" bandRow="1"/>
              <a:tblGrid>
                <a:gridCol w="429740">
                  <a:extLst>
                    <a:ext uri="{9D8B030D-6E8A-4147-A177-3AD203B41FA5}">
                      <a16:colId xmlns:a16="http://schemas.microsoft.com/office/drawing/2014/main" val="20000"/>
                    </a:ext>
                  </a:extLst>
                </a:gridCol>
                <a:gridCol w="2634213">
                  <a:extLst>
                    <a:ext uri="{9D8B030D-6E8A-4147-A177-3AD203B41FA5}">
                      <a16:colId xmlns:a16="http://schemas.microsoft.com/office/drawing/2014/main" val="20001"/>
                    </a:ext>
                  </a:extLst>
                </a:gridCol>
                <a:gridCol w="5206170">
                  <a:extLst>
                    <a:ext uri="{9D8B030D-6E8A-4147-A177-3AD203B41FA5}">
                      <a16:colId xmlns:a16="http://schemas.microsoft.com/office/drawing/2014/main" val="20002"/>
                    </a:ext>
                  </a:extLst>
                </a:gridCol>
              </a:tblGrid>
              <a:tr h="583462">
                <a:tc>
                  <a:txBody>
                    <a:bodyPr/>
                    <a:lstStyle/>
                    <a:p>
                      <a:pPr algn="ctr">
                        <a:lnSpc>
                          <a:spcPct val="115000"/>
                        </a:lnSpc>
                        <a:spcAft>
                          <a:spcPts val="0"/>
                        </a:spcAft>
                      </a:pPr>
                      <a:r>
                        <a:rPr lang="ca-ES" sz="1100" b="1" dirty="0">
                          <a:effectLst/>
                          <a:latin typeface="Calibri"/>
                          <a:ea typeface="Calibri"/>
                        </a:rPr>
                        <a:t>OBJ.18</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noProof="0" dirty="0">
                          <a:solidFill>
                            <a:srgbClr val="000000"/>
                          </a:solidFill>
                          <a:effectLst/>
                          <a:latin typeface="+mn-lt"/>
                          <a:ea typeface="Calibri"/>
                        </a:rPr>
                        <a:t>Elaboració d'un llistat de productes i contractes d'alt risc de vulneració de drets humans i ambientals a la cadena i recull d’anàlisis de riscos i mesures a prendre en els contractes de l'Ajuntament. Focus amb materials d'obra pública</a:t>
                      </a:r>
                      <a:endParaRPr lang="ca-ES" sz="12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179388" indent="-179388" algn="just">
                        <a:lnSpc>
                          <a:spcPct val="115000"/>
                        </a:lnSpc>
                        <a:spcAft>
                          <a:spcPts val="0"/>
                        </a:spcAft>
                        <a:buFont typeface="+mj-lt"/>
                        <a:buAutoNum type="arabicPeriod"/>
                      </a:pPr>
                      <a:r>
                        <a:rPr lang="ca-ES" sz="1000" noProof="0" dirty="0">
                          <a:solidFill>
                            <a:srgbClr val="000000"/>
                          </a:solidFill>
                          <a:effectLst/>
                          <a:latin typeface="+mn-lt"/>
                          <a:ea typeface="Calibri"/>
                        </a:rPr>
                        <a:t>Elaboració i publicació d’una llista de productes i contractes d'alt risc. Publicació d’anàlisis de riscos d’altres adm. europees i  recull de les mesures per minimitzar-los.</a:t>
                      </a:r>
                    </a:p>
                    <a:p>
                      <a:pPr marL="179388" indent="-179388" algn="just">
                        <a:lnSpc>
                          <a:spcPct val="115000"/>
                        </a:lnSpc>
                        <a:spcAft>
                          <a:spcPts val="0"/>
                        </a:spcAft>
                        <a:buFont typeface="+mj-lt"/>
                        <a:buAutoNum type="arabicPeriod"/>
                      </a:pPr>
                      <a:r>
                        <a:rPr lang="ca-ES" sz="1000" noProof="0" dirty="0">
                          <a:solidFill>
                            <a:srgbClr val="000000"/>
                          </a:solidFill>
                          <a:effectLst/>
                          <a:latin typeface="+mn-lt"/>
                          <a:ea typeface="Calibri"/>
                        </a:rPr>
                        <a:t>Finals 2025: recull o elaboració de mínim 3 anàlisis de riscos dels productes o materials presents en la cadena de valor de contractes de construcció . S'haurà començat a elaborar el llistat de mesures i el pla d’acció amb les mesures proposades (BIMSA/ IMHAB).</a:t>
                      </a:r>
                    </a:p>
                    <a:p>
                      <a:pPr marL="179388" indent="-179388" algn="just">
                        <a:lnSpc>
                          <a:spcPct val="115000"/>
                        </a:lnSpc>
                        <a:spcAft>
                          <a:spcPts val="0"/>
                        </a:spcAft>
                        <a:buFont typeface="+mj-lt"/>
                        <a:buAutoNum type="arabicPeriod"/>
                      </a:pPr>
                      <a:r>
                        <a:rPr lang="ca-ES" sz="1000" noProof="0" dirty="0">
                          <a:solidFill>
                            <a:srgbClr val="000000"/>
                          </a:solidFill>
                          <a:effectLst/>
                          <a:latin typeface="+mn-lt"/>
                          <a:ea typeface="Calibri"/>
                        </a:rPr>
                        <a:t>Continuació del projecte sobre com integrar mesures per prevenir riscos de vulneracions de drets a la cadena de subministrament global de materials d'obra pública (prova pilot en el sector de la construcció amb BIMSA, IMHAB, ITEC i ESADE). Treball especialment en la traçabilitat, els riscos i la sostenibilitat des de l'origen en col·laboració amb l'ITEC.</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3200">
                <a:tc>
                  <a:txBody>
                    <a:bodyPr/>
                    <a:lstStyle/>
                    <a:p>
                      <a:pPr algn="ctr">
                        <a:lnSpc>
                          <a:spcPct val="115000"/>
                        </a:lnSpc>
                        <a:spcAft>
                          <a:spcPts val="0"/>
                        </a:spcAft>
                      </a:pPr>
                      <a:r>
                        <a:rPr lang="ca-ES" sz="1100" b="1" dirty="0">
                          <a:effectLst/>
                          <a:latin typeface="Calibri"/>
                          <a:ea typeface="Calibri"/>
                        </a:rPr>
                        <a:t>OBJ.19</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noProof="0" dirty="0">
                          <a:effectLst/>
                          <a:latin typeface="+mn-lt"/>
                          <a:ea typeface="Calibri"/>
                        </a:rPr>
                        <a:t>Accions de comunicació, incidència i formació amb el Centre de Recursos de Drets Humans (CRDH) i altres actors</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marL="179388" indent="-179388" algn="just">
                        <a:lnSpc>
                          <a:spcPct val="115000"/>
                        </a:lnSpc>
                        <a:spcAft>
                          <a:spcPts val="0"/>
                        </a:spcAft>
                        <a:buFont typeface="+mj-lt"/>
                        <a:buAutoNum type="arabicPeriod"/>
                      </a:pPr>
                      <a:r>
                        <a:rPr lang="ca-ES" sz="1000" noProof="0" dirty="0">
                          <a:solidFill>
                            <a:srgbClr val="000000"/>
                          </a:solidFill>
                          <a:effectLst/>
                          <a:latin typeface="+mn-lt"/>
                          <a:ea typeface="Calibri"/>
                        </a:rPr>
                        <a:t>Accions comunicatives d’actualització de la importància del seguiment la deguda diligència en matèria de DH i sostenibilitat, des de la DDHJGCI i a través del CRDH i d'entitats que reben el suport de l'Ajuntament.</a:t>
                      </a:r>
                    </a:p>
                    <a:p>
                      <a:pPr marL="179388" indent="-179388" algn="just">
                        <a:lnSpc>
                          <a:spcPct val="115000"/>
                        </a:lnSpc>
                        <a:spcAft>
                          <a:spcPts val="0"/>
                        </a:spcAft>
                        <a:buFont typeface="+mj-lt"/>
                        <a:buAutoNum type="arabicPeriod"/>
                      </a:pPr>
                      <a:r>
                        <a:rPr lang="ca-ES" sz="1000" noProof="0" dirty="0">
                          <a:solidFill>
                            <a:srgbClr val="000000"/>
                          </a:solidFill>
                          <a:effectLst/>
                          <a:latin typeface="+mn-lt"/>
                          <a:ea typeface="Calibri"/>
                        </a:rPr>
                        <a:t>En el marc del conveni amb Electronics </a:t>
                      </a:r>
                      <a:r>
                        <a:rPr lang="ca-ES" sz="1000" noProof="0" dirty="0" err="1">
                          <a:solidFill>
                            <a:srgbClr val="000000"/>
                          </a:solidFill>
                          <a:effectLst/>
                          <a:latin typeface="+mn-lt"/>
                          <a:ea typeface="Calibri"/>
                        </a:rPr>
                        <a:t>Watch</a:t>
                      </a:r>
                      <a:r>
                        <a:rPr lang="ca-ES" sz="1000" noProof="0" dirty="0">
                          <a:solidFill>
                            <a:srgbClr val="000000"/>
                          </a:solidFill>
                          <a:effectLst/>
                          <a:latin typeface="+mn-lt"/>
                          <a:ea typeface="Calibri"/>
                        </a:rPr>
                        <a:t> es realitzaran: </a:t>
                      </a:r>
                    </a:p>
                    <a:p>
                      <a:pPr marL="268288" indent="-80963" algn="just">
                        <a:lnSpc>
                          <a:spcPct val="115000"/>
                        </a:lnSpc>
                        <a:spcAft>
                          <a:spcPts val="0"/>
                        </a:spcAft>
                        <a:buFont typeface="Arial" panose="020B0604020202020204" pitchFamily="34" charset="0"/>
                        <a:buChar char="•"/>
                      </a:pPr>
                      <a:r>
                        <a:rPr lang="ca-ES" sz="1000" noProof="0" dirty="0">
                          <a:solidFill>
                            <a:srgbClr val="000000"/>
                          </a:solidFill>
                          <a:effectLst/>
                          <a:latin typeface="+mn-lt"/>
                          <a:ea typeface="Calibri"/>
                        </a:rPr>
                        <a:t>3 seminaris web (sectors d'alt risc i països de producció)</a:t>
                      </a:r>
                    </a:p>
                    <a:p>
                      <a:pPr marL="268288" indent="-80963" algn="just">
                        <a:lnSpc>
                          <a:spcPct val="115000"/>
                        </a:lnSpc>
                        <a:spcAft>
                          <a:spcPts val="0"/>
                        </a:spcAft>
                        <a:buFont typeface="Arial" panose="020B0604020202020204" pitchFamily="34" charset="0"/>
                        <a:buChar char="•"/>
                      </a:pPr>
                      <a:r>
                        <a:rPr lang="ca-ES" sz="1000" noProof="0" dirty="0">
                          <a:solidFill>
                            <a:srgbClr val="000000"/>
                          </a:solidFill>
                          <a:effectLst/>
                          <a:latin typeface="+mn-lt"/>
                          <a:ea typeface="Calibri"/>
                        </a:rPr>
                        <a:t>Difusió i formació interna sobre guies i eines desenvolupades: “Eines de diàleg amb proveïdors per fer front a riscos de vulneració de DH a les cadenes de subministrament”.  “Matriu de comprovació de la deguda diligència en DH i sostenibilitat”. “Guia de criteris per la contractació pública socialment responsable de bateries.”</a:t>
                      </a:r>
                    </a:p>
                    <a:p>
                      <a:pPr marL="268288" indent="-80963" algn="just">
                        <a:lnSpc>
                          <a:spcPct val="115000"/>
                        </a:lnSpc>
                        <a:spcAft>
                          <a:spcPts val="0"/>
                        </a:spcAft>
                        <a:buFont typeface="Arial" panose="020B0604020202020204" pitchFamily="34" charset="0"/>
                        <a:buChar char="•"/>
                      </a:pPr>
                      <a:r>
                        <a:rPr lang="ca-ES" sz="1000" noProof="0" dirty="0">
                          <a:solidFill>
                            <a:srgbClr val="000000"/>
                          </a:solidFill>
                          <a:effectLst/>
                          <a:latin typeface="+mn-lt"/>
                          <a:ea typeface="Calibri"/>
                        </a:rPr>
                        <a:t> Desenvolupament d'un paquet educatiu sobre deguda diligència en cadenes de subministrament de minerals. </a:t>
                      </a:r>
                    </a:p>
                    <a:p>
                      <a:pPr marL="268288" indent="-80963" algn="just">
                        <a:lnSpc>
                          <a:spcPct val="115000"/>
                        </a:lnSpc>
                        <a:spcAft>
                          <a:spcPts val="0"/>
                        </a:spcAft>
                        <a:buFont typeface="Arial" panose="020B0604020202020204" pitchFamily="34" charset="0"/>
                        <a:buChar char="•"/>
                      </a:pPr>
                      <a:r>
                        <a:rPr lang="ca-ES" sz="1000" noProof="0" dirty="0">
                          <a:solidFill>
                            <a:srgbClr val="000000"/>
                          </a:solidFill>
                          <a:effectLst/>
                          <a:latin typeface="+mn-lt"/>
                          <a:ea typeface="Calibri"/>
                        </a:rPr>
                        <a:t>Tallers de capacitació en presa de decisions basades en evidència.</a:t>
                      </a:r>
                    </a:p>
                    <a:p>
                      <a:pPr marL="268288" indent="-80963" algn="just">
                        <a:lnSpc>
                          <a:spcPct val="115000"/>
                        </a:lnSpc>
                        <a:spcAft>
                          <a:spcPts val="0"/>
                        </a:spcAft>
                        <a:buFont typeface="Arial" panose="020B0604020202020204" pitchFamily="34" charset="0"/>
                        <a:buChar char="•"/>
                      </a:pPr>
                      <a:r>
                        <a:rPr lang="ca-ES" sz="1000" noProof="0" dirty="0">
                          <a:solidFill>
                            <a:srgbClr val="000000"/>
                          </a:solidFill>
                          <a:effectLst/>
                          <a:latin typeface="+mn-lt"/>
                          <a:ea typeface="Calibri"/>
                        </a:rPr>
                        <a:t>Revisió i millora dels requisits d'evidència de deguda diligència en matèria de DH i sostenibilitat en categories d'alt risc de l'Ajuntament de Barcelona.</a:t>
                      </a:r>
                    </a:p>
                    <a:p>
                      <a:pPr marL="268288" indent="-80963" algn="just">
                        <a:lnSpc>
                          <a:spcPct val="115000"/>
                        </a:lnSpc>
                        <a:spcAft>
                          <a:spcPts val="0"/>
                        </a:spcAft>
                        <a:buFont typeface="Arial" panose="020B0604020202020204" pitchFamily="34" charset="0"/>
                        <a:buChar char="•"/>
                      </a:pPr>
                      <a:r>
                        <a:rPr lang="ca-ES" sz="1000" noProof="0" dirty="0">
                          <a:solidFill>
                            <a:srgbClr val="000000"/>
                          </a:solidFill>
                          <a:effectLst/>
                          <a:latin typeface="+mn-lt"/>
                          <a:ea typeface="Calibri"/>
                        </a:rPr>
                        <a:t>Taller d’introducció sobre reparació centrada en els treballadors i mecanismes de queixa operatius.</a:t>
                      </a:r>
                    </a:p>
                    <a:p>
                      <a:pPr marL="179388" indent="-179388" algn="just">
                        <a:lnSpc>
                          <a:spcPct val="115000"/>
                        </a:lnSpc>
                        <a:spcAft>
                          <a:spcPts val="0"/>
                        </a:spcAft>
                        <a:buFont typeface="+mj-lt"/>
                        <a:buAutoNum type="arabicPeriod" startAt="3"/>
                      </a:pPr>
                      <a:r>
                        <a:rPr lang="ca-ES" sz="1000" noProof="0" dirty="0">
                          <a:solidFill>
                            <a:srgbClr val="000000"/>
                          </a:solidFill>
                          <a:effectLst/>
                          <a:latin typeface="+mn-lt"/>
                          <a:ea typeface="Calibri"/>
                        </a:rPr>
                        <a:t>Difusió del projecte de recerca, formació i desenvolupament sobre els instruments sindicals internacionals i el seu paper en la contractació pública (amb la Fundació Pau i Solidaritat de CCOO i altres actors).</a:t>
                      </a:r>
                    </a:p>
                    <a:p>
                      <a:pPr marL="179388" indent="-179388" algn="just">
                        <a:lnSpc>
                          <a:spcPct val="115000"/>
                        </a:lnSpc>
                        <a:spcAft>
                          <a:spcPts val="0"/>
                        </a:spcAft>
                        <a:buFont typeface="+mj-lt"/>
                        <a:buAutoNum type="arabicPeriod" startAt="3"/>
                      </a:pPr>
                      <a:r>
                        <a:rPr lang="ca-ES" sz="1000" noProof="0" dirty="0">
                          <a:solidFill>
                            <a:srgbClr val="000000"/>
                          </a:solidFill>
                          <a:effectLst/>
                          <a:latin typeface="+mn-lt"/>
                          <a:ea typeface="Calibri"/>
                        </a:rPr>
                        <a:t>En el marc del Centre de Recursos en Drets Humans de l'Ajuntament de Barcelona s'habilitarà un espai web on poder accedir als informes i recursos pràctics sobre contractació i DH i se'n farà difusió a totes les unitats de contractació.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 name="Rectangle 2">
            <a:extLst>
              <a:ext uri="{FF2B5EF4-FFF2-40B4-BE49-F238E27FC236}">
                <a16:creationId xmlns:a16="http://schemas.microsoft.com/office/drawing/2014/main" id="{F568AE07-363A-02FB-8316-21F90A62EC0D}"/>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4" name="Rectangle 3">
            <a:extLst>
              <a:ext uri="{FF2B5EF4-FFF2-40B4-BE49-F238E27FC236}">
                <a16:creationId xmlns:a16="http://schemas.microsoft.com/office/drawing/2014/main" id="{B9B4D850-3DAA-D632-76FD-793A6D9B9419}"/>
              </a:ext>
            </a:extLst>
          </p:cNvPr>
          <p:cNvSpPr/>
          <p:nvPr/>
        </p:nvSpPr>
        <p:spPr>
          <a:xfrm>
            <a:off x="361585" y="516352"/>
            <a:ext cx="8270123" cy="400110"/>
          </a:xfrm>
          <a:prstGeom prst="rect">
            <a:avLst/>
          </a:prstGeom>
        </p:spPr>
        <p:txBody>
          <a:bodyPr wrap="square">
            <a:spAutoFit/>
          </a:bodyPr>
          <a:lstStyle/>
          <a:p>
            <a:pPr algn="ctr"/>
            <a:r>
              <a:rPr lang="ca-ES" sz="2000" b="1" u="sng" dirty="0">
                <a:latin typeface="Arial" pitchFamily="34" charset="0"/>
                <a:cs typeface="Arial" pitchFamily="34" charset="0"/>
              </a:rPr>
              <a:t>Els 26 objectius del Pla OCPS 2025 </a:t>
            </a:r>
            <a:r>
              <a:rPr lang="ca-ES" sz="2000" b="1" u="sng" dirty="0">
                <a:solidFill>
                  <a:srgbClr val="C00000"/>
                </a:solidFill>
                <a:latin typeface="Arial" pitchFamily="34" charset="0"/>
                <a:cs typeface="Arial" pitchFamily="34" charset="0"/>
              </a:rPr>
              <a:t>(IV)</a:t>
            </a:r>
            <a:endParaRPr lang="ca-ES" sz="1800" dirty="0">
              <a:solidFill>
                <a:srgbClr val="C00000"/>
              </a:solidFill>
            </a:endParaRPr>
          </a:p>
        </p:txBody>
      </p:sp>
      <p:sp>
        <p:nvSpPr>
          <p:cNvPr id="5" name="QuadreDeText 4">
            <a:extLst>
              <a:ext uri="{FF2B5EF4-FFF2-40B4-BE49-F238E27FC236}">
                <a16:creationId xmlns:a16="http://schemas.microsoft.com/office/drawing/2014/main" id="{3AA949DB-C998-61B3-48AE-868ED672F01D}"/>
              </a:ext>
            </a:extLst>
          </p:cNvPr>
          <p:cNvSpPr txBox="1"/>
          <p:nvPr/>
        </p:nvSpPr>
        <p:spPr>
          <a:xfrm>
            <a:off x="306775" y="788767"/>
            <a:ext cx="756943" cy="255389"/>
          </a:xfrm>
          <a:prstGeom prst="wedgeRoundRectCallout">
            <a:avLst/>
          </a:prstGeom>
          <a:solidFill>
            <a:schemeClr val="accent4">
              <a:lumMod val="75000"/>
            </a:schemeClr>
          </a:solidFill>
          <a:ln w="19050">
            <a:solidFill>
              <a:schemeClr val="accent4">
                <a:lumMod val="50000"/>
              </a:schemeClr>
            </a:solidFill>
          </a:ln>
        </p:spPr>
        <p:txBody>
          <a:bodyPr wrap="square" rtlCol="0">
            <a:spAutoFit/>
          </a:bodyPr>
          <a:lstStyle/>
          <a:p>
            <a:pPr algn="ctr"/>
            <a:r>
              <a:rPr lang="ca-ES" sz="900" b="1" dirty="0"/>
              <a:t>DDHJGCI</a:t>
            </a:r>
          </a:p>
        </p:txBody>
      </p:sp>
    </p:spTree>
    <p:extLst>
      <p:ext uri="{BB962C8B-B14F-4D97-AF65-F5344CB8AC3E}">
        <p14:creationId xmlns:p14="http://schemas.microsoft.com/office/powerpoint/2010/main" val="111237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cxnSp>
        <p:nvCxnSpPr>
          <p:cNvPr id="11" name="Conector recto 11"/>
          <p:cNvCxnSpPr/>
          <p:nvPr/>
        </p:nvCxnSpPr>
        <p:spPr>
          <a:xfrm>
            <a:off x="868679" y="6126480"/>
            <a:ext cx="7146318" cy="644"/>
          </a:xfrm>
          <a:prstGeom prst="line">
            <a:avLst/>
          </a:prstGeom>
          <a:ln w="12700">
            <a:solidFill>
              <a:srgbClr val="E72338"/>
            </a:solidFill>
          </a:ln>
        </p:spPr>
        <p:style>
          <a:lnRef idx="1">
            <a:schemeClr val="accent1"/>
          </a:lnRef>
          <a:fillRef idx="0">
            <a:schemeClr val="accent1"/>
          </a:fillRef>
          <a:effectRef idx="0">
            <a:schemeClr val="accent1"/>
          </a:effectRef>
          <a:fontRef idx="minor">
            <a:schemeClr val="tx1"/>
          </a:fontRef>
        </p:style>
      </p:cxnSp>
      <p:graphicFrame>
        <p:nvGraphicFramePr>
          <p:cNvPr id="2" name="Taula 1"/>
          <p:cNvGraphicFramePr>
            <a:graphicFrameLocks noGrp="1"/>
          </p:cNvGraphicFramePr>
          <p:nvPr>
            <p:extLst>
              <p:ext uri="{D42A27DB-BD31-4B8C-83A1-F6EECF244321}">
                <p14:modId xmlns:p14="http://schemas.microsoft.com/office/powerpoint/2010/main" val="141736696"/>
              </p:ext>
            </p:extLst>
          </p:nvPr>
        </p:nvGraphicFramePr>
        <p:xfrm>
          <a:off x="306776" y="1035647"/>
          <a:ext cx="8270123" cy="4998212"/>
        </p:xfrm>
        <a:graphic>
          <a:graphicData uri="http://schemas.openxmlformats.org/drawingml/2006/table">
            <a:tbl>
              <a:tblPr firstRow="1" firstCol="1" bandRow="1"/>
              <a:tblGrid>
                <a:gridCol w="429740">
                  <a:extLst>
                    <a:ext uri="{9D8B030D-6E8A-4147-A177-3AD203B41FA5}">
                      <a16:colId xmlns:a16="http://schemas.microsoft.com/office/drawing/2014/main" val="20000"/>
                    </a:ext>
                  </a:extLst>
                </a:gridCol>
                <a:gridCol w="2634213">
                  <a:extLst>
                    <a:ext uri="{9D8B030D-6E8A-4147-A177-3AD203B41FA5}">
                      <a16:colId xmlns:a16="http://schemas.microsoft.com/office/drawing/2014/main" val="20001"/>
                    </a:ext>
                  </a:extLst>
                </a:gridCol>
                <a:gridCol w="5206170">
                  <a:extLst>
                    <a:ext uri="{9D8B030D-6E8A-4147-A177-3AD203B41FA5}">
                      <a16:colId xmlns:a16="http://schemas.microsoft.com/office/drawing/2014/main" val="20002"/>
                    </a:ext>
                  </a:extLst>
                </a:gridCol>
              </a:tblGrid>
              <a:tr h="228600">
                <a:tc>
                  <a:txBody>
                    <a:bodyPr/>
                    <a:lstStyle/>
                    <a:p>
                      <a:pPr algn="ctr">
                        <a:lnSpc>
                          <a:spcPct val="115000"/>
                        </a:lnSpc>
                        <a:spcAft>
                          <a:spcPts val="0"/>
                        </a:spcAft>
                      </a:pPr>
                      <a:r>
                        <a:rPr lang="ca-ES" sz="1100" b="1" dirty="0">
                          <a:effectLst/>
                          <a:latin typeface="Calibri"/>
                          <a:ea typeface="Calibri"/>
                        </a:rPr>
                        <a:t>OBJ.20</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endParaRPr lang="ca-ES" sz="1200" b="1" noProof="0" dirty="0">
                        <a:solidFill>
                          <a:srgbClr val="000000"/>
                        </a:solidFill>
                        <a:effectLst/>
                        <a:latin typeface="+mn-lt"/>
                        <a:ea typeface="Calibri"/>
                      </a:endParaRPr>
                    </a:p>
                    <a:p>
                      <a:pPr>
                        <a:lnSpc>
                          <a:spcPct val="115000"/>
                        </a:lnSpc>
                        <a:spcAft>
                          <a:spcPts val="0"/>
                        </a:spcAft>
                      </a:pPr>
                      <a:r>
                        <a:rPr lang="ca-ES" sz="1200" b="1" noProof="0" dirty="0">
                          <a:solidFill>
                            <a:srgbClr val="000000"/>
                          </a:solidFill>
                          <a:effectLst/>
                          <a:latin typeface="+mn-lt"/>
                          <a:ea typeface="Calibri"/>
                        </a:rPr>
                        <a:t>Valorar el grau de compliment i d'aplicació de les instruccions tècniques per a l'aplicació de criteris de sostenibilitat ambiental en la contractació existents</a:t>
                      </a:r>
                    </a:p>
                    <a:p>
                      <a:pPr>
                        <a:lnSpc>
                          <a:spcPct val="115000"/>
                        </a:lnSpc>
                        <a:spcAft>
                          <a:spcPts val="0"/>
                        </a:spcAft>
                      </a:pPr>
                      <a:endParaRPr lang="ca-ES" sz="12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noProof="0" dirty="0">
                          <a:solidFill>
                            <a:srgbClr val="000000"/>
                          </a:solidFill>
                          <a:effectLst/>
                          <a:latin typeface="+mn-lt"/>
                          <a:ea typeface="Calibri"/>
                        </a:rPr>
                        <a:t>Elaborar l’informe anual de Seguiment de les Instruccions tècniques per a l'aplicació de criteris de sostenibilitat ambiental en contractes 2024 i publicar-lo en el web de l’Observatori </a:t>
                      </a:r>
                      <a:r>
                        <a:rPr lang="ca-ES" sz="1000" noProof="0" dirty="0" err="1">
                          <a:solidFill>
                            <a:srgbClr val="000000"/>
                          </a:solidFill>
                          <a:effectLst/>
                          <a:latin typeface="+mn-lt"/>
                          <a:ea typeface="Calibri"/>
                        </a:rPr>
                        <a:t>Ajuntament+Sostenible</a:t>
                      </a:r>
                      <a:r>
                        <a:rPr lang="ca-ES" sz="1000" noProof="0" dirty="0">
                          <a:solidFill>
                            <a:srgbClr val="000000"/>
                          </a:solidFill>
                          <a:effectLst/>
                          <a:latin typeface="+mn-lt"/>
                          <a:ea typeface="Calibri"/>
                        </a:rPr>
                        <a:t>. Finalitzar l'informe corresponent a 2023 i publicar-lo.</a:t>
                      </a:r>
                      <a:endParaRPr lang="ca-ES" sz="11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3205">
                <a:tc>
                  <a:txBody>
                    <a:bodyPr/>
                    <a:lstStyle/>
                    <a:p>
                      <a:pPr algn="ctr">
                        <a:lnSpc>
                          <a:spcPct val="115000"/>
                        </a:lnSpc>
                        <a:spcAft>
                          <a:spcPts val="0"/>
                        </a:spcAft>
                      </a:pPr>
                      <a:r>
                        <a:rPr lang="ca-ES" sz="1100" b="1" dirty="0">
                          <a:effectLst/>
                          <a:latin typeface="+mn-lt"/>
                          <a:ea typeface="Calibri"/>
                        </a:rPr>
                        <a:t>OBJ.21</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noProof="0" dirty="0">
                          <a:effectLst/>
                          <a:latin typeface="+mn-lt"/>
                          <a:ea typeface="Calibri"/>
                        </a:rPr>
                        <a:t>Revisar el Pla de contractació del Grup Ajuntament de Barcelona 2025 per identificar els plecs prioritaris a ambientalitzar</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noProof="0" dirty="0">
                          <a:solidFill>
                            <a:srgbClr val="000000"/>
                          </a:solidFill>
                          <a:effectLst/>
                          <a:latin typeface="+mn-lt"/>
                          <a:ea typeface="Calibri"/>
                        </a:rPr>
                        <a:t>Identificar els 5 plecs prioritaris del Pla de contractació a ambientalitzar i treballar amb les unitats promotores per a la seva ambientalització</a:t>
                      </a:r>
                      <a:endParaRPr lang="ca-ES" sz="11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8600">
                <a:tc>
                  <a:txBody>
                    <a:bodyPr/>
                    <a:lstStyle/>
                    <a:p>
                      <a:pPr algn="ctr">
                        <a:lnSpc>
                          <a:spcPct val="115000"/>
                        </a:lnSpc>
                        <a:spcAft>
                          <a:spcPts val="0"/>
                        </a:spcAft>
                      </a:pPr>
                      <a:r>
                        <a:rPr lang="ca-ES" sz="1100" b="1" dirty="0">
                          <a:effectLst/>
                          <a:latin typeface="+mn-lt"/>
                          <a:ea typeface="Calibri"/>
                        </a:rPr>
                        <a:t>OBJ.22</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endParaRPr lang="ca-ES" sz="1200" b="1" noProof="0" dirty="0">
                        <a:effectLst/>
                        <a:latin typeface="+mn-lt"/>
                        <a:ea typeface="Calibri"/>
                      </a:endParaRPr>
                    </a:p>
                    <a:p>
                      <a:pPr>
                        <a:lnSpc>
                          <a:spcPct val="115000"/>
                        </a:lnSpc>
                        <a:spcAft>
                          <a:spcPts val="0"/>
                        </a:spcAft>
                      </a:pPr>
                      <a:r>
                        <a:rPr lang="ca-ES" sz="1200" b="1" noProof="0" dirty="0">
                          <a:effectLst/>
                          <a:latin typeface="+mn-lt"/>
                          <a:ea typeface="Calibri"/>
                        </a:rPr>
                        <a:t>Respondre totes les consultes d’ambientalització de contractació en un termini inferior a 10 dies laborables</a:t>
                      </a:r>
                    </a:p>
                    <a:p>
                      <a:pPr>
                        <a:lnSpc>
                          <a:spcPct val="115000"/>
                        </a:lnSpc>
                        <a:spcAft>
                          <a:spcPts val="0"/>
                        </a:spcAft>
                      </a:pP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kern="1200" noProof="0" dirty="0">
                          <a:solidFill>
                            <a:srgbClr val="000000"/>
                          </a:solidFill>
                          <a:effectLst/>
                          <a:latin typeface="+mn-lt"/>
                          <a:ea typeface="Calibri"/>
                          <a:cs typeface="+mn-cs"/>
                        </a:rPr>
                        <a:t>Mantenir el nivell de servei: resposta en un termini inferior a 10 dies laborables.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ctr">
                        <a:lnSpc>
                          <a:spcPct val="115000"/>
                        </a:lnSpc>
                        <a:spcAft>
                          <a:spcPts val="0"/>
                        </a:spcAft>
                      </a:pPr>
                      <a:r>
                        <a:rPr lang="ca-ES" sz="1100" b="1" dirty="0">
                          <a:effectLst/>
                          <a:latin typeface="+mn-lt"/>
                          <a:ea typeface="Calibri"/>
                        </a:rPr>
                        <a:t>OBJ.23</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r>
                        <a:rPr lang="ca-ES" sz="1200" b="1" noProof="0" dirty="0">
                          <a:effectLst/>
                          <a:latin typeface="+mn-lt"/>
                          <a:ea typeface="Calibri"/>
                        </a:rPr>
                        <a:t>Realitzar sessions formatives i informatives sobre els continguts i l'aplicació de les instruccions tècniques per a l'aplicació de criteris de sostenibilitat ambiental i/o altres requisits ambientals (obligats o voluntaris) aplicables a la contractació pública</a:t>
                      </a: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kern="1200" noProof="0" dirty="0">
                          <a:solidFill>
                            <a:srgbClr val="000000"/>
                          </a:solidFill>
                          <a:effectLst/>
                          <a:latin typeface="+mn-lt"/>
                          <a:ea typeface="Calibri"/>
                          <a:cs typeface="+mn-cs"/>
                        </a:rPr>
                        <a:t>Realitzar un mínim de 2 sessions de formació/informació sobre els continguts i l'aplicació de les instruccions tècniques per a l'aplicació de criteris de sostenibilitat ambiental en la  contractació i/o altres requisits ambientals (obligats o voluntaris) aplicables a la contractació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Rectangle 2">
            <a:extLst>
              <a:ext uri="{FF2B5EF4-FFF2-40B4-BE49-F238E27FC236}">
                <a16:creationId xmlns:a16="http://schemas.microsoft.com/office/drawing/2014/main" id="{E862C798-42F4-5FB4-57A7-00347BACE8EB}"/>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4" name="Rectangle 3">
            <a:extLst>
              <a:ext uri="{FF2B5EF4-FFF2-40B4-BE49-F238E27FC236}">
                <a16:creationId xmlns:a16="http://schemas.microsoft.com/office/drawing/2014/main" id="{0F2FC5F3-8B3F-4A8C-0423-C2A399388E69}"/>
              </a:ext>
            </a:extLst>
          </p:cNvPr>
          <p:cNvSpPr/>
          <p:nvPr/>
        </p:nvSpPr>
        <p:spPr>
          <a:xfrm>
            <a:off x="361585" y="543247"/>
            <a:ext cx="8270123" cy="400110"/>
          </a:xfrm>
          <a:prstGeom prst="rect">
            <a:avLst/>
          </a:prstGeom>
        </p:spPr>
        <p:txBody>
          <a:bodyPr wrap="square">
            <a:spAutoFit/>
          </a:bodyPr>
          <a:lstStyle/>
          <a:p>
            <a:pPr algn="ctr"/>
            <a:r>
              <a:rPr lang="ca-ES" sz="2000" b="1" u="sng" dirty="0">
                <a:latin typeface="Arial" pitchFamily="34" charset="0"/>
                <a:cs typeface="Arial" pitchFamily="34" charset="0"/>
              </a:rPr>
              <a:t>Els 26 objectius del Pla OCPS 2025 </a:t>
            </a:r>
            <a:r>
              <a:rPr lang="ca-ES" sz="2000" b="1" u="sng" dirty="0">
                <a:solidFill>
                  <a:srgbClr val="C00000"/>
                </a:solidFill>
                <a:latin typeface="Arial" pitchFamily="34" charset="0"/>
                <a:cs typeface="Arial" pitchFamily="34" charset="0"/>
              </a:rPr>
              <a:t>(V)</a:t>
            </a:r>
            <a:endParaRPr lang="ca-ES" sz="1800" dirty="0">
              <a:solidFill>
                <a:srgbClr val="C00000"/>
              </a:solidFill>
            </a:endParaRPr>
          </a:p>
        </p:txBody>
      </p:sp>
      <p:sp>
        <p:nvSpPr>
          <p:cNvPr id="5" name="QuadreDeText 4">
            <a:extLst>
              <a:ext uri="{FF2B5EF4-FFF2-40B4-BE49-F238E27FC236}">
                <a16:creationId xmlns:a16="http://schemas.microsoft.com/office/drawing/2014/main" id="{B6CD19D8-F762-3090-A462-6CE2EF559D72}"/>
              </a:ext>
            </a:extLst>
          </p:cNvPr>
          <p:cNvSpPr txBox="1"/>
          <p:nvPr/>
        </p:nvSpPr>
        <p:spPr>
          <a:xfrm>
            <a:off x="297810" y="815662"/>
            <a:ext cx="948284" cy="255389"/>
          </a:xfrm>
          <a:prstGeom prst="wedgeRoundRectCallout">
            <a:avLst/>
          </a:prstGeom>
          <a:solidFill>
            <a:schemeClr val="accent6">
              <a:lumMod val="40000"/>
              <a:lumOff val="60000"/>
            </a:schemeClr>
          </a:solidFill>
          <a:ln w="19050">
            <a:solidFill>
              <a:srgbClr val="33CC33"/>
            </a:solidFill>
          </a:ln>
        </p:spPr>
        <p:txBody>
          <a:bodyPr wrap="square" rtlCol="0">
            <a:spAutoFit/>
          </a:bodyPr>
          <a:lstStyle/>
          <a:p>
            <a:pPr algn="ctr"/>
            <a:r>
              <a:rPr lang="ca-ES" sz="900" b="1" dirty="0"/>
              <a:t>AJ+SOSTENIBLE</a:t>
            </a:r>
          </a:p>
        </p:txBody>
      </p:sp>
    </p:spTree>
    <p:extLst>
      <p:ext uri="{BB962C8B-B14F-4D97-AF65-F5344CB8AC3E}">
        <p14:creationId xmlns:p14="http://schemas.microsoft.com/office/powerpoint/2010/main" val="62910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cxnSp>
        <p:nvCxnSpPr>
          <p:cNvPr id="11" name="Conector recto 11"/>
          <p:cNvCxnSpPr/>
          <p:nvPr/>
        </p:nvCxnSpPr>
        <p:spPr>
          <a:xfrm>
            <a:off x="868679" y="6126480"/>
            <a:ext cx="7146318" cy="644"/>
          </a:xfrm>
          <a:prstGeom prst="line">
            <a:avLst/>
          </a:prstGeom>
          <a:ln w="12700">
            <a:solidFill>
              <a:srgbClr val="E72338"/>
            </a:solidFill>
          </a:ln>
        </p:spPr>
        <p:style>
          <a:lnRef idx="1">
            <a:schemeClr val="accent1"/>
          </a:lnRef>
          <a:fillRef idx="0">
            <a:schemeClr val="accent1"/>
          </a:fillRef>
          <a:effectRef idx="0">
            <a:schemeClr val="accent1"/>
          </a:effectRef>
          <a:fontRef idx="minor">
            <a:schemeClr val="tx1"/>
          </a:fontRef>
        </p:style>
      </p:cxnSp>
      <p:graphicFrame>
        <p:nvGraphicFramePr>
          <p:cNvPr id="2" name="Taula 1"/>
          <p:cNvGraphicFramePr>
            <a:graphicFrameLocks noGrp="1"/>
          </p:cNvGraphicFramePr>
          <p:nvPr>
            <p:extLst>
              <p:ext uri="{D42A27DB-BD31-4B8C-83A1-F6EECF244321}">
                <p14:modId xmlns:p14="http://schemas.microsoft.com/office/powerpoint/2010/main" val="3380140595"/>
              </p:ext>
            </p:extLst>
          </p:nvPr>
        </p:nvGraphicFramePr>
        <p:xfrm>
          <a:off x="306776" y="1305717"/>
          <a:ext cx="8270123" cy="3328035"/>
        </p:xfrm>
        <a:graphic>
          <a:graphicData uri="http://schemas.openxmlformats.org/drawingml/2006/table">
            <a:tbl>
              <a:tblPr firstRow="1" firstCol="1" bandRow="1"/>
              <a:tblGrid>
                <a:gridCol w="429740">
                  <a:extLst>
                    <a:ext uri="{9D8B030D-6E8A-4147-A177-3AD203B41FA5}">
                      <a16:colId xmlns:a16="http://schemas.microsoft.com/office/drawing/2014/main" val="20000"/>
                    </a:ext>
                  </a:extLst>
                </a:gridCol>
                <a:gridCol w="2634213">
                  <a:extLst>
                    <a:ext uri="{9D8B030D-6E8A-4147-A177-3AD203B41FA5}">
                      <a16:colId xmlns:a16="http://schemas.microsoft.com/office/drawing/2014/main" val="20001"/>
                    </a:ext>
                  </a:extLst>
                </a:gridCol>
                <a:gridCol w="5206170">
                  <a:extLst>
                    <a:ext uri="{9D8B030D-6E8A-4147-A177-3AD203B41FA5}">
                      <a16:colId xmlns:a16="http://schemas.microsoft.com/office/drawing/2014/main" val="20002"/>
                    </a:ext>
                  </a:extLst>
                </a:gridCol>
              </a:tblGrid>
              <a:tr h="331417">
                <a:tc>
                  <a:txBody>
                    <a:bodyPr/>
                    <a:lstStyle/>
                    <a:p>
                      <a:pPr marL="0" marR="0" lvl="0" indent="0" algn="ctr" defTabSz="889163" rtl="0" eaLnBrk="1" fontAlgn="auto" latinLnBrk="0" hangingPunct="1">
                        <a:lnSpc>
                          <a:spcPct val="115000"/>
                        </a:lnSpc>
                        <a:spcBef>
                          <a:spcPts val="0"/>
                        </a:spcBef>
                        <a:spcAft>
                          <a:spcPts val="0"/>
                        </a:spcAft>
                        <a:buClrTx/>
                        <a:buSzTx/>
                        <a:buFontTx/>
                        <a:buNone/>
                        <a:tabLst/>
                        <a:defRPr/>
                      </a:pPr>
                      <a:r>
                        <a:rPr lang="ca-ES" sz="1100" b="1" dirty="0">
                          <a:effectLst/>
                          <a:latin typeface="+mn-lt"/>
                          <a:ea typeface="Calibri"/>
                        </a:rPr>
                        <a:t>OBJ.24</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endParaRPr lang="es-ES" sz="1200" b="1" dirty="0">
                        <a:effectLst/>
                        <a:latin typeface="+mn-lt"/>
                        <a:ea typeface="Calibri"/>
                      </a:endParaRPr>
                    </a:p>
                    <a:p>
                      <a:pPr>
                        <a:lnSpc>
                          <a:spcPct val="115000"/>
                        </a:lnSpc>
                        <a:spcAft>
                          <a:spcPts val="0"/>
                        </a:spcAft>
                      </a:pPr>
                      <a:r>
                        <a:rPr lang="es-ES" sz="1200" b="1" dirty="0" err="1">
                          <a:effectLst/>
                          <a:latin typeface="+mn-lt"/>
                          <a:ea typeface="Calibri"/>
                        </a:rPr>
                        <a:t>Fer</a:t>
                      </a:r>
                      <a:r>
                        <a:rPr lang="es-ES" sz="1200" b="1" dirty="0">
                          <a:effectLst/>
                          <a:latin typeface="+mn-lt"/>
                          <a:ea typeface="Calibri"/>
                        </a:rPr>
                        <a:t> </a:t>
                      </a:r>
                      <a:r>
                        <a:rPr lang="es-ES" sz="1200" b="1" dirty="0" err="1">
                          <a:effectLst/>
                          <a:latin typeface="+mn-lt"/>
                          <a:ea typeface="Calibri"/>
                        </a:rPr>
                        <a:t>difusió</a:t>
                      </a:r>
                      <a:r>
                        <a:rPr lang="es-ES" sz="1200" b="1" dirty="0">
                          <a:effectLst/>
                          <a:latin typeface="+mn-lt"/>
                          <a:ea typeface="Calibri"/>
                        </a:rPr>
                        <a:t> de </a:t>
                      </a:r>
                      <a:r>
                        <a:rPr lang="es-ES" sz="1200" b="1" dirty="0" err="1">
                          <a:effectLst/>
                          <a:latin typeface="+mn-lt"/>
                          <a:ea typeface="Calibri"/>
                        </a:rPr>
                        <a:t>bones</a:t>
                      </a:r>
                      <a:r>
                        <a:rPr lang="es-ES" sz="1200" b="1" dirty="0">
                          <a:effectLst/>
                          <a:latin typeface="+mn-lt"/>
                          <a:ea typeface="Calibri"/>
                        </a:rPr>
                        <a:t> </a:t>
                      </a:r>
                      <a:r>
                        <a:rPr lang="es-ES" sz="1200" b="1" dirty="0" err="1">
                          <a:effectLst/>
                          <a:latin typeface="+mn-lt"/>
                          <a:ea typeface="Calibri"/>
                        </a:rPr>
                        <a:t>pràctiques</a:t>
                      </a:r>
                      <a:r>
                        <a:rPr lang="es-ES" sz="1200" b="1" dirty="0">
                          <a:effectLst/>
                          <a:latin typeface="+mn-lt"/>
                          <a:ea typeface="Calibri"/>
                        </a:rPr>
                        <a:t> de </a:t>
                      </a:r>
                      <a:r>
                        <a:rPr lang="es-ES" sz="1200" b="1" dirty="0" err="1">
                          <a:effectLst/>
                          <a:latin typeface="+mn-lt"/>
                          <a:ea typeface="Calibri"/>
                        </a:rPr>
                        <a:t>contractació</a:t>
                      </a:r>
                      <a:r>
                        <a:rPr lang="es-ES" sz="1200" b="1" dirty="0">
                          <a:effectLst/>
                          <a:latin typeface="+mn-lt"/>
                          <a:ea typeface="Calibri"/>
                        </a:rPr>
                        <a:t> a través de la web </a:t>
                      </a:r>
                      <a:r>
                        <a:rPr lang="es-ES" sz="1200" b="1" dirty="0" err="1">
                          <a:effectLst/>
                          <a:latin typeface="+mn-lt"/>
                          <a:ea typeface="Calibri"/>
                        </a:rPr>
                        <a:t>d'Ajuntament</a:t>
                      </a:r>
                      <a:r>
                        <a:rPr lang="es-ES" sz="1200" b="1" dirty="0">
                          <a:effectLst/>
                          <a:latin typeface="+mn-lt"/>
                          <a:ea typeface="Calibri"/>
                        </a:rPr>
                        <a:t> + Sostenible</a:t>
                      </a:r>
                    </a:p>
                    <a:p>
                      <a:pPr>
                        <a:lnSpc>
                          <a:spcPct val="115000"/>
                        </a:lnSpc>
                        <a:spcAft>
                          <a:spcPts val="0"/>
                        </a:spcAft>
                      </a:pPr>
                      <a:endParaRPr lang="ca-ES" sz="1200" b="1"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kern="1200" dirty="0">
                          <a:solidFill>
                            <a:srgbClr val="000000"/>
                          </a:solidFill>
                          <a:effectLst/>
                          <a:latin typeface="+mn-lt"/>
                          <a:ea typeface="Calibri"/>
                          <a:cs typeface="+mn-cs"/>
                        </a:rPr>
                        <a:t>Publicar un mínim de 4 notícies relacionades amb les bones pràctiques de contractació (tant de l'ajuntament com d'altres organismes públics) i fer-ne difusió a través del butlletí que s'envia als subscriptors.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332841"/>
                  </a:ext>
                </a:extLst>
              </a:tr>
              <a:tr h="331417">
                <a:tc>
                  <a:txBody>
                    <a:bodyPr/>
                    <a:lstStyle/>
                    <a:p>
                      <a:pPr algn="ctr">
                        <a:lnSpc>
                          <a:spcPct val="115000"/>
                        </a:lnSpc>
                        <a:spcAft>
                          <a:spcPts val="0"/>
                        </a:spcAft>
                      </a:pPr>
                      <a:r>
                        <a:rPr lang="ca-ES" sz="1100" b="1" dirty="0">
                          <a:effectLst/>
                          <a:latin typeface="Calibri"/>
                          <a:ea typeface="Calibri"/>
                        </a:rPr>
                        <a:t>OBJ.25</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endParaRPr lang="ca-ES" sz="1200" b="1" noProof="0" dirty="0">
                        <a:solidFill>
                          <a:srgbClr val="000000"/>
                        </a:solidFill>
                        <a:effectLst/>
                        <a:latin typeface="+mn-lt"/>
                        <a:ea typeface="Calibri"/>
                      </a:endParaRPr>
                    </a:p>
                    <a:p>
                      <a:pPr>
                        <a:lnSpc>
                          <a:spcPct val="115000"/>
                        </a:lnSpc>
                        <a:spcAft>
                          <a:spcPts val="0"/>
                        </a:spcAft>
                      </a:pPr>
                      <a:r>
                        <a:rPr lang="ca-ES" sz="1200" b="1" noProof="0" dirty="0">
                          <a:solidFill>
                            <a:srgbClr val="000000"/>
                          </a:solidFill>
                          <a:effectLst/>
                          <a:latin typeface="+mn-lt"/>
                          <a:ea typeface="Calibri"/>
                        </a:rPr>
                        <a:t>Revisar el contingut de les instruccions tècniques per a l'aplicació de criteris de sostenibilitat ambiental existents</a:t>
                      </a:r>
                    </a:p>
                    <a:p>
                      <a:pPr>
                        <a:lnSpc>
                          <a:spcPct val="115000"/>
                        </a:lnSpc>
                        <a:spcAft>
                          <a:spcPts val="0"/>
                        </a:spcAft>
                      </a:pPr>
                      <a:endParaRPr lang="ca-ES" sz="12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noProof="0" dirty="0">
                          <a:solidFill>
                            <a:srgbClr val="000000"/>
                          </a:solidFill>
                          <a:effectLst/>
                          <a:latin typeface="+mn-lt"/>
                          <a:ea typeface="Calibri"/>
                        </a:rPr>
                        <a:t>Avançar en la revisió de les instruccions per tenir-les llestes per aprovació política durant el 2026.</a:t>
                      </a:r>
                      <a:endParaRPr lang="ca-ES" sz="11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8600">
                <a:tc>
                  <a:txBody>
                    <a:bodyPr/>
                    <a:lstStyle/>
                    <a:p>
                      <a:pPr algn="ctr">
                        <a:lnSpc>
                          <a:spcPct val="115000"/>
                        </a:lnSpc>
                        <a:spcAft>
                          <a:spcPts val="0"/>
                        </a:spcAft>
                      </a:pPr>
                      <a:r>
                        <a:rPr lang="ca-ES" sz="1100" b="1" dirty="0">
                          <a:effectLst/>
                          <a:latin typeface="+mn-lt"/>
                          <a:ea typeface="Calibri"/>
                        </a:rPr>
                        <a:t>OBJ.26</a:t>
                      </a:r>
                    </a:p>
                  </a:txBody>
                  <a:tcPr marL="13004" marR="13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nSpc>
                          <a:spcPct val="115000"/>
                        </a:lnSpc>
                        <a:spcAft>
                          <a:spcPts val="0"/>
                        </a:spcAft>
                      </a:pPr>
                      <a:endParaRPr lang="ca-ES" sz="1200" b="1" noProof="0" dirty="0">
                        <a:effectLst/>
                        <a:latin typeface="+mn-lt"/>
                        <a:ea typeface="Calibri"/>
                      </a:endParaRPr>
                    </a:p>
                    <a:p>
                      <a:pPr>
                        <a:lnSpc>
                          <a:spcPct val="115000"/>
                        </a:lnSpc>
                        <a:spcAft>
                          <a:spcPts val="0"/>
                        </a:spcAft>
                      </a:pPr>
                      <a:r>
                        <a:rPr lang="ca-ES" sz="1200" b="1" noProof="0" dirty="0">
                          <a:effectLst/>
                          <a:latin typeface="+mn-lt"/>
                          <a:ea typeface="Calibri"/>
                        </a:rPr>
                        <a:t>Aplicació de la CEE de promoció de la diversitat (SOC03.13) en més del 50% dels contractes de serveis d'atenció a les persones</a:t>
                      </a:r>
                    </a:p>
                    <a:p>
                      <a:pPr>
                        <a:lnSpc>
                          <a:spcPct val="115000"/>
                        </a:lnSpc>
                        <a:spcAft>
                          <a:spcPts val="0"/>
                        </a:spcAft>
                      </a:pPr>
                      <a:endParaRPr lang="ca-ES" sz="1200" b="1"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15000"/>
                        </a:lnSpc>
                        <a:spcAft>
                          <a:spcPts val="0"/>
                        </a:spcAft>
                      </a:pPr>
                      <a:r>
                        <a:rPr lang="ca-ES" sz="1000" noProof="0" dirty="0">
                          <a:solidFill>
                            <a:srgbClr val="000000"/>
                          </a:solidFill>
                          <a:effectLst/>
                          <a:latin typeface="+mn-lt"/>
                          <a:ea typeface="Calibri"/>
                        </a:rPr>
                        <a:t>Augmentar el nombre de contractes on s’aplica la CEE de promoció de la diversitat respecte de 2024 (superar els 24 contractes), així com el nombre de llocs de treball creats amb coneixements lingüístics i de contextos culturals diversos respecte de 2024 (129 llocs de treball de jornada complerta anual).</a:t>
                      </a:r>
                      <a:endParaRPr lang="ca-ES" sz="1100" noProof="0" dirty="0">
                        <a:effectLst/>
                        <a:latin typeface="Calibri"/>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Rectangle 3">
            <a:extLst>
              <a:ext uri="{FF2B5EF4-FFF2-40B4-BE49-F238E27FC236}">
                <a16:creationId xmlns:a16="http://schemas.microsoft.com/office/drawing/2014/main" id="{D1451ACB-6A5D-03E5-BE4E-D1F601E8BF54}"/>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5" name="Rectangle 4">
            <a:extLst>
              <a:ext uri="{FF2B5EF4-FFF2-40B4-BE49-F238E27FC236}">
                <a16:creationId xmlns:a16="http://schemas.microsoft.com/office/drawing/2014/main" id="{C52A682F-6FA9-937F-D8F4-DEF6AB65EBB2}"/>
              </a:ext>
            </a:extLst>
          </p:cNvPr>
          <p:cNvSpPr/>
          <p:nvPr/>
        </p:nvSpPr>
        <p:spPr>
          <a:xfrm>
            <a:off x="361585" y="659792"/>
            <a:ext cx="8270123" cy="400110"/>
          </a:xfrm>
          <a:prstGeom prst="rect">
            <a:avLst/>
          </a:prstGeom>
        </p:spPr>
        <p:txBody>
          <a:bodyPr wrap="square">
            <a:spAutoFit/>
          </a:bodyPr>
          <a:lstStyle/>
          <a:p>
            <a:pPr algn="ctr"/>
            <a:r>
              <a:rPr lang="ca-ES" sz="2000" b="1" u="sng" dirty="0">
                <a:latin typeface="Arial" pitchFamily="34" charset="0"/>
                <a:cs typeface="Arial" pitchFamily="34" charset="0"/>
              </a:rPr>
              <a:t>Els 26 objectius del Pla OCPS 2025 </a:t>
            </a:r>
            <a:r>
              <a:rPr lang="ca-ES" sz="2000" b="1" u="sng" dirty="0">
                <a:solidFill>
                  <a:srgbClr val="C00000"/>
                </a:solidFill>
                <a:latin typeface="Arial" pitchFamily="34" charset="0"/>
                <a:cs typeface="Arial" pitchFamily="34" charset="0"/>
              </a:rPr>
              <a:t>(VI)</a:t>
            </a:r>
            <a:endParaRPr lang="ca-ES" sz="1800" dirty="0">
              <a:solidFill>
                <a:srgbClr val="C00000"/>
              </a:solidFill>
            </a:endParaRPr>
          </a:p>
        </p:txBody>
      </p:sp>
      <p:sp>
        <p:nvSpPr>
          <p:cNvPr id="7" name="QuadreDeText 6">
            <a:extLst>
              <a:ext uri="{FF2B5EF4-FFF2-40B4-BE49-F238E27FC236}">
                <a16:creationId xmlns:a16="http://schemas.microsoft.com/office/drawing/2014/main" id="{EA33540A-E594-2044-991D-0015998A8DD3}"/>
              </a:ext>
            </a:extLst>
          </p:cNvPr>
          <p:cNvSpPr txBox="1"/>
          <p:nvPr/>
        </p:nvSpPr>
        <p:spPr>
          <a:xfrm>
            <a:off x="306776" y="1067046"/>
            <a:ext cx="984142" cy="255389"/>
          </a:xfrm>
          <a:prstGeom prst="wedgeRoundRectCallout">
            <a:avLst/>
          </a:prstGeom>
          <a:solidFill>
            <a:schemeClr val="accent6">
              <a:lumMod val="40000"/>
              <a:lumOff val="60000"/>
            </a:schemeClr>
          </a:solidFill>
          <a:ln w="19050">
            <a:solidFill>
              <a:srgbClr val="33CC33"/>
            </a:solidFill>
          </a:ln>
        </p:spPr>
        <p:txBody>
          <a:bodyPr wrap="square" rtlCol="0">
            <a:spAutoFit/>
          </a:bodyPr>
          <a:lstStyle/>
          <a:p>
            <a:pPr algn="ctr"/>
            <a:r>
              <a:rPr lang="ca-ES" sz="900" b="1" dirty="0"/>
              <a:t>AJ+SOSTENIBLE</a:t>
            </a:r>
          </a:p>
        </p:txBody>
      </p:sp>
      <p:sp>
        <p:nvSpPr>
          <p:cNvPr id="9" name="QuadreDeText 8">
            <a:extLst>
              <a:ext uri="{FF2B5EF4-FFF2-40B4-BE49-F238E27FC236}">
                <a16:creationId xmlns:a16="http://schemas.microsoft.com/office/drawing/2014/main" id="{19B7F896-7C9C-F4AF-D48A-36F9C281A473}"/>
              </a:ext>
            </a:extLst>
          </p:cNvPr>
          <p:cNvSpPr txBox="1"/>
          <p:nvPr/>
        </p:nvSpPr>
        <p:spPr>
          <a:xfrm>
            <a:off x="306776" y="3220342"/>
            <a:ext cx="751059" cy="255389"/>
          </a:xfrm>
          <a:prstGeom prst="wedgeRoundRectCallout">
            <a:avLst/>
          </a:prstGeom>
          <a:solidFill>
            <a:srgbClr val="FFCCCC"/>
          </a:solidFill>
          <a:ln w="19050">
            <a:solidFill>
              <a:srgbClr val="0099CC"/>
            </a:solidFill>
          </a:ln>
        </p:spPr>
        <p:txBody>
          <a:bodyPr wrap="square" rtlCol="0">
            <a:spAutoFit/>
          </a:bodyPr>
          <a:lstStyle/>
          <a:p>
            <a:pPr algn="ctr"/>
            <a:r>
              <a:rPr lang="ca-ES" sz="900" b="1" dirty="0"/>
              <a:t>DEPT. IPR</a:t>
            </a:r>
          </a:p>
        </p:txBody>
      </p:sp>
    </p:spTree>
    <p:extLst>
      <p:ext uri="{BB962C8B-B14F-4D97-AF65-F5344CB8AC3E}">
        <p14:creationId xmlns:p14="http://schemas.microsoft.com/office/powerpoint/2010/main" val="3880591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586" y="211756"/>
            <a:ext cx="1339199" cy="364316"/>
          </a:xfrm>
          <a:prstGeom prst="rect">
            <a:avLst/>
          </a:prstGeom>
        </p:spPr>
      </p:pic>
      <p:cxnSp>
        <p:nvCxnSpPr>
          <p:cNvPr id="11" name="Conector recto 11"/>
          <p:cNvCxnSpPr/>
          <p:nvPr/>
        </p:nvCxnSpPr>
        <p:spPr>
          <a:xfrm>
            <a:off x="868679" y="6126480"/>
            <a:ext cx="7146318" cy="644"/>
          </a:xfrm>
          <a:prstGeom prst="line">
            <a:avLst/>
          </a:prstGeom>
          <a:ln w="12700">
            <a:solidFill>
              <a:srgbClr val="E72338"/>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D1451ACB-6A5D-03E5-BE4E-D1F601E8BF54}"/>
              </a:ext>
            </a:extLst>
          </p:cNvPr>
          <p:cNvSpPr/>
          <p:nvPr/>
        </p:nvSpPr>
        <p:spPr>
          <a:xfrm>
            <a:off x="3543300" y="108700"/>
            <a:ext cx="5196840" cy="215444"/>
          </a:xfrm>
          <a:prstGeom prst="rect">
            <a:avLst/>
          </a:prstGeom>
        </p:spPr>
        <p:txBody>
          <a:bodyPr wrap="square">
            <a:spAutoFit/>
          </a:bodyPr>
          <a:lstStyle/>
          <a:p>
            <a:pPr algn="r"/>
            <a:r>
              <a:rPr lang="ca-ES" sz="800" b="1" dirty="0">
                <a:latin typeface="Arial" pitchFamily="34" charset="0"/>
                <a:cs typeface="Arial" pitchFamily="34" charset="0"/>
              </a:rPr>
              <a:t>RESUM DELS 26 OBJECTIUS DEL PLA D’OCPS 2025</a:t>
            </a:r>
            <a:endParaRPr lang="ca-ES" sz="700" dirty="0"/>
          </a:p>
        </p:txBody>
      </p:sp>
      <p:sp>
        <p:nvSpPr>
          <p:cNvPr id="5" name="Rectangle 4">
            <a:extLst>
              <a:ext uri="{FF2B5EF4-FFF2-40B4-BE49-F238E27FC236}">
                <a16:creationId xmlns:a16="http://schemas.microsoft.com/office/drawing/2014/main" id="{C52A682F-6FA9-937F-D8F4-DEF6AB65EBB2}"/>
              </a:ext>
            </a:extLst>
          </p:cNvPr>
          <p:cNvSpPr/>
          <p:nvPr/>
        </p:nvSpPr>
        <p:spPr>
          <a:xfrm>
            <a:off x="361585" y="480492"/>
            <a:ext cx="8270123" cy="400110"/>
          </a:xfrm>
          <a:prstGeom prst="rect">
            <a:avLst/>
          </a:prstGeom>
        </p:spPr>
        <p:txBody>
          <a:bodyPr wrap="square">
            <a:spAutoFit/>
          </a:bodyPr>
          <a:lstStyle/>
          <a:p>
            <a:pPr algn="ctr"/>
            <a:r>
              <a:rPr lang="ca-ES" sz="2000" b="1" u="sng" dirty="0">
                <a:solidFill>
                  <a:srgbClr val="C00000"/>
                </a:solidFill>
                <a:latin typeface="Arial" pitchFamily="34" charset="0"/>
                <a:cs typeface="Arial" pitchFamily="34" charset="0"/>
              </a:rPr>
              <a:t> ANNEXOS del Pla OCPS 2025</a:t>
            </a:r>
            <a:endParaRPr lang="ca-ES" sz="1800" dirty="0">
              <a:solidFill>
                <a:srgbClr val="C00000"/>
              </a:solidFill>
            </a:endParaRPr>
          </a:p>
        </p:txBody>
      </p:sp>
      <p:sp>
        <p:nvSpPr>
          <p:cNvPr id="6" name="QuadreDeText 5">
            <a:extLst>
              <a:ext uri="{FF2B5EF4-FFF2-40B4-BE49-F238E27FC236}">
                <a16:creationId xmlns:a16="http://schemas.microsoft.com/office/drawing/2014/main" id="{0750E37F-4E79-61DA-BA06-6A374A20248C}"/>
              </a:ext>
            </a:extLst>
          </p:cNvPr>
          <p:cNvSpPr txBox="1"/>
          <p:nvPr/>
        </p:nvSpPr>
        <p:spPr>
          <a:xfrm>
            <a:off x="555811" y="882899"/>
            <a:ext cx="8075896" cy="5139869"/>
          </a:xfrm>
          <a:prstGeom prst="rect">
            <a:avLst/>
          </a:prstGeom>
          <a:noFill/>
        </p:spPr>
        <p:txBody>
          <a:bodyPr wrap="square">
            <a:spAutoFit/>
          </a:bodyPr>
          <a:lstStyle/>
          <a:p>
            <a:pPr marL="285750" indent="-285750" algn="just">
              <a:buFont typeface="Wingdings" panose="05000000000000000000" pitchFamily="2" charset="2"/>
              <a:buChar char=""/>
            </a:pPr>
            <a:r>
              <a:rPr lang="ca-ES" sz="1300" b="1" dirty="0">
                <a:solidFill>
                  <a:srgbClr val="C00000"/>
                </a:solidFill>
              </a:rPr>
              <a:t>ANNEX 1. </a:t>
            </a:r>
            <a:r>
              <a:rPr lang="ca-ES" sz="1300" b="1" dirty="0"/>
              <a:t>CATÀLEG DE MESURES SOCIALS VIGENTS I CONDICIONS D’APLICACIÓ</a:t>
            </a:r>
          </a:p>
          <a:p>
            <a:pPr marL="285750" indent="-285750" algn="just">
              <a:buFont typeface="Wingdings" panose="05000000000000000000" pitchFamily="2" charset="2"/>
              <a:buChar char=""/>
            </a:pPr>
            <a:r>
              <a:rPr lang="ca-ES" sz="1300" b="1" dirty="0">
                <a:solidFill>
                  <a:srgbClr val="C00000"/>
                </a:solidFill>
              </a:rPr>
              <a:t>ANNEX 2. </a:t>
            </a:r>
            <a:r>
              <a:rPr lang="ca-ES" sz="1300" b="1" dirty="0"/>
              <a:t>CATÀLEG D’INSTRUCCIONS AMBIENTALS VIGENTS I CONDICIONS D’APLICACIÓ</a:t>
            </a:r>
          </a:p>
          <a:p>
            <a:pPr marL="285750" indent="-285750" algn="just">
              <a:buFont typeface="Wingdings" panose="05000000000000000000" pitchFamily="2" charset="2"/>
              <a:buChar char=""/>
            </a:pPr>
            <a:r>
              <a:rPr lang="ca-ES" sz="1300" b="1" dirty="0">
                <a:solidFill>
                  <a:srgbClr val="C00000"/>
                </a:solidFill>
              </a:rPr>
              <a:t>ANNEX 3. </a:t>
            </a:r>
            <a:r>
              <a:rPr lang="ca-ES" sz="1300" b="1" dirty="0"/>
              <a:t>MESURES RELACIONADES AMB LA INNOVACIÓ</a:t>
            </a:r>
          </a:p>
          <a:p>
            <a:pPr algn="just"/>
            <a:endParaRPr lang="ca-ES" sz="500" b="1" dirty="0"/>
          </a:p>
          <a:p>
            <a:pPr marL="88900" algn="just"/>
            <a:r>
              <a:rPr lang="ca-ES" sz="1300" dirty="0"/>
              <a:t>Els tres annexos inicials s’han incorporat en el Pla OCPS des de la seva primera edició (2018) i presenten unes taules on  es recullen les clàusules socials, les instruccions ambientals i les mesures d’innovació vigents, acompanyades d’unes instruccions sintètiques per a la seva correcta aplicació i informació complementària (enllaços a normativa, serveis, d’assessorament, etc..). Es configuren com a guies ràpides de consulta i de les seves condicions d’aplicació.</a:t>
            </a:r>
          </a:p>
          <a:p>
            <a:pPr algn="just"/>
            <a:endParaRPr lang="ca-ES" sz="1300" dirty="0"/>
          </a:p>
          <a:p>
            <a:pPr algn="just"/>
            <a:endParaRPr lang="ca-ES" sz="1300" dirty="0"/>
          </a:p>
          <a:p>
            <a:pPr algn="just"/>
            <a:endParaRPr lang="ca-ES" sz="1300" b="1" dirty="0"/>
          </a:p>
          <a:p>
            <a:pPr algn="just"/>
            <a:endParaRPr lang="ca-ES" sz="1300" b="1" dirty="0"/>
          </a:p>
          <a:p>
            <a:pPr algn="just"/>
            <a:endParaRPr lang="ca-ES" sz="1300" b="1" dirty="0"/>
          </a:p>
          <a:p>
            <a:pPr algn="just"/>
            <a:endParaRPr lang="ca-ES" sz="1300" b="1" dirty="0"/>
          </a:p>
          <a:p>
            <a:pPr algn="just"/>
            <a:endParaRPr lang="ca-ES" sz="1000" b="1" dirty="0">
              <a:solidFill>
                <a:srgbClr val="C00000"/>
              </a:solidFill>
            </a:endParaRPr>
          </a:p>
          <a:p>
            <a:pPr marL="285750" indent="-285750" algn="just">
              <a:buFont typeface="Wingdings" panose="05000000000000000000" pitchFamily="2" charset="2"/>
              <a:buChar char=""/>
            </a:pPr>
            <a:r>
              <a:rPr lang="ca-ES" sz="1300" b="1" dirty="0">
                <a:solidFill>
                  <a:srgbClr val="C00000"/>
                </a:solidFill>
              </a:rPr>
              <a:t>ANNEX 4. </a:t>
            </a:r>
            <a:r>
              <a:rPr lang="ca-ES" sz="1300" b="1" dirty="0"/>
              <a:t>ACTUALITZACIÓ CLÀUSULES i PROTOCOLS</a:t>
            </a:r>
          </a:p>
          <a:p>
            <a:pPr algn="just"/>
            <a:r>
              <a:rPr lang="ca-ES" sz="1300" dirty="0"/>
              <a:t>Recull les modificacions efectuades en la literalitat dels models d’algunes clàusules socials i un protocol d’aplicació de les mateixes. (</a:t>
            </a:r>
            <a:r>
              <a:rPr lang="ca-ES" sz="1300" i="1" dirty="0"/>
              <a:t>Pla o mesures d’igualtat, Igualtat d’oportunitats i no discriminació de les persones LGTBI, Protocol de la condició especial d’execució de contractació de persones en atur en risc d’exclusió</a:t>
            </a:r>
            <a:r>
              <a:rPr lang="ca-ES" sz="1300" dirty="0"/>
              <a:t>). Aquestes modificacions obeeixen habitualment a canvis normatius, s’anuncien al llarg del Pla, es concreten en aquest </a:t>
            </a:r>
            <a:r>
              <a:rPr lang="ca-ES" sz="1300" dirty="0" err="1"/>
              <a:t>anneX</a:t>
            </a:r>
            <a:r>
              <a:rPr lang="ca-ES" sz="1300" dirty="0"/>
              <a:t> i es traslladen posteriorment als models de plecs. </a:t>
            </a:r>
          </a:p>
          <a:p>
            <a:pPr algn="just"/>
            <a:endParaRPr lang="ca-ES" sz="800" dirty="0"/>
          </a:p>
          <a:p>
            <a:pPr marL="285750" indent="-285750" algn="just">
              <a:buFont typeface="Wingdings" panose="05000000000000000000" pitchFamily="2" charset="2"/>
              <a:buChar char=""/>
            </a:pPr>
            <a:r>
              <a:rPr lang="ca-ES" sz="1300" b="1" dirty="0">
                <a:solidFill>
                  <a:srgbClr val="C00000"/>
                </a:solidFill>
              </a:rPr>
              <a:t>ANNEX 5. </a:t>
            </a:r>
            <a:r>
              <a:rPr lang="ca-ES" sz="1300" b="1" dirty="0"/>
              <a:t>LLISTAT DE MESURES SAI VIGENTS</a:t>
            </a:r>
          </a:p>
          <a:p>
            <a:pPr algn="just"/>
            <a:r>
              <a:rPr lang="ca-ES" sz="1300" dirty="0"/>
              <a:t>Ofereix als lectors una relació de totes les mesures SAI en vigor amb indicació de les seves característiques principals.</a:t>
            </a:r>
          </a:p>
          <a:p>
            <a:pPr algn="just"/>
            <a:endParaRPr lang="ca-ES" sz="600" dirty="0"/>
          </a:p>
          <a:p>
            <a:pPr marL="285750" indent="-285750" algn="just">
              <a:buFont typeface="Wingdings" panose="05000000000000000000" pitchFamily="2" charset="2"/>
              <a:buChar char=""/>
            </a:pPr>
            <a:r>
              <a:rPr lang="ca-ES" sz="1300" b="1" dirty="0">
                <a:solidFill>
                  <a:srgbClr val="C00000"/>
                </a:solidFill>
              </a:rPr>
              <a:t>ANNEX 6. </a:t>
            </a:r>
            <a:r>
              <a:rPr lang="ca-ES" sz="1300" b="1" dirty="0"/>
              <a:t>ASSOLIMENTS DELS OBJECTIUS DEL PLA OCPS 2024</a:t>
            </a:r>
          </a:p>
          <a:p>
            <a:pPr algn="just"/>
            <a:r>
              <a:rPr lang="ca-ES" sz="1300" dirty="0"/>
              <a:t>El darrer annex presenta una síntesi dels assoliments dels objectius marcats en el Pla de l’anualitat anterior.	</a:t>
            </a:r>
          </a:p>
        </p:txBody>
      </p:sp>
      <p:graphicFrame>
        <p:nvGraphicFramePr>
          <p:cNvPr id="10" name="Taula 9">
            <a:extLst>
              <a:ext uri="{FF2B5EF4-FFF2-40B4-BE49-F238E27FC236}">
                <a16:creationId xmlns:a16="http://schemas.microsoft.com/office/drawing/2014/main" id="{5708D89E-5599-C5D6-CCD5-0737D2B21EC3}"/>
              </a:ext>
            </a:extLst>
          </p:cNvPr>
          <p:cNvGraphicFramePr>
            <a:graphicFrameLocks noGrp="1"/>
          </p:cNvGraphicFramePr>
          <p:nvPr>
            <p:extLst>
              <p:ext uri="{D42A27DB-BD31-4B8C-83A1-F6EECF244321}">
                <p14:modId xmlns:p14="http://schemas.microsoft.com/office/powerpoint/2010/main" val="982927071"/>
              </p:ext>
            </p:extLst>
          </p:nvPr>
        </p:nvGraphicFramePr>
        <p:xfrm>
          <a:off x="627527" y="2449050"/>
          <a:ext cx="8004179" cy="448818"/>
        </p:xfrm>
        <a:graphic>
          <a:graphicData uri="http://schemas.openxmlformats.org/drawingml/2006/table">
            <a:tbl>
              <a:tblPr firstRow="1" firstCol="1" bandRow="1"/>
              <a:tblGrid>
                <a:gridCol w="1515037">
                  <a:extLst>
                    <a:ext uri="{9D8B030D-6E8A-4147-A177-3AD203B41FA5}">
                      <a16:colId xmlns:a16="http://schemas.microsoft.com/office/drawing/2014/main" val="3624464104"/>
                    </a:ext>
                  </a:extLst>
                </a:gridCol>
                <a:gridCol w="893554">
                  <a:extLst>
                    <a:ext uri="{9D8B030D-6E8A-4147-A177-3AD203B41FA5}">
                      <a16:colId xmlns:a16="http://schemas.microsoft.com/office/drawing/2014/main" val="3067712276"/>
                    </a:ext>
                  </a:extLst>
                </a:gridCol>
                <a:gridCol w="3284300">
                  <a:extLst>
                    <a:ext uri="{9D8B030D-6E8A-4147-A177-3AD203B41FA5}">
                      <a16:colId xmlns:a16="http://schemas.microsoft.com/office/drawing/2014/main" val="1734018199"/>
                    </a:ext>
                  </a:extLst>
                </a:gridCol>
                <a:gridCol w="2311288">
                  <a:extLst>
                    <a:ext uri="{9D8B030D-6E8A-4147-A177-3AD203B41FA5}">
                      <a16:colId xmlns:a16="http://schemas.microsoft.com/office/drawing/2014/main" val="467649270"/>
                    </a:ext>
                  </a:extLst>
                </a:gridCol>
              </a:tblGrid>
              <a:tr h="123710">
                <a:tc gridSpan="4">
                  <a:txBody>
                    <a:bodyPr/>
                    <a:lstStyle/>
                    <a:p>
                      <a:pPr algn="ctr">
                        <a:lnSpc>
                          <a:spcPct val="115000"/>
                        </a:lnSpc>
                        <a:spcAft>
                          <a:spcPts val="1000"/>
                        </a:spcAft>
                      </a:pPr>
                      <a:r>
                        <a:rPr lang="ca-ES" sz="11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CRITERIS D’ADJUDICACIÓ </a:t>
                      </a:r>
                      <a:endParaRPr lang="ca-E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1849B"/>
                    </a:solidFill>
                  </a:tcPr>
                </a:tc>
                <a:tc hMerge="1">
                  <a:txBody>
                    <a:bodyPr/>
                    <a:lstStyle/>
                    <a:p>
                      <a:endParaRPr lang="ca-ES"/>
                    </a:p>
                  </a:txBody>
                  <a:tcPr/>
                </a:tc>
                <a:tc hMerge="1">
                  <a:txBody>
                    <a:bodyPr/>
                    <a:lstStyle/>
                    <a:p>
                      <a:endParaRPr lang="ca-ES"/>
                    </a:p>
                  </a:txBody>
                  <a:tcPr/>
                </a:tc>
                <a:tc hMerge="1">
                  <a:txBody>
                    <a:bodyPr/>
                    <a:lstStyle/>
                    <a:p>
                      <a:endParaRPr lang="ca-ES"/>
                    </a:p>
                  </a:txBody>
                  <a:tcPr/>
                </a:tc>
                <a:extLst>
                  <a:ext uri="{0D108BD9-81ED-4DB2-BD59-A6C34878D82A}">
                    <a16:rowId xmlns:a16="http://schemas.microsoft.com/office/drawing/2014/main" val="4203275095"/>
                  </a:ext>
                </a:extLst>
              </a:tr>
              <a:tr h="267335">
                <a:tc>
                  <a:txBody>
                    <a:bodyPr/>
                    <a:lstStyle/>
                    <a:p>
                      <a:pPr marL="20955" algn="ctr">
                        <a:lnSpc>
                          <a:spcPct val="115000"/>
                        </a:lnSpc>
                        <a:spcAft>
                          <a:spcPts val="1000"/>
                        </a:spcAft>
                      </a:pPr>
                      <a:r>
                        <a:rPr lang="ca-ES" sz="900">
                          <a:solidFill>
                            <a:srgbClr val="FFFFFF"/>
                          </a:solidFill>
                          <a:effectLst/>
                          <a:latin typeface="Calibri" panose="020F0502020204030204" pitchFamily="34" charset="0"/>
                          <a:ea typeface="Calibri" panose="020F0502020204030204" pitchFamily="34" charset="0"/>
                          <a:cs typeface="Calibri" panose="020F0502020204030204" pitchFamily="34" charset="0"/>
                        </a:rPr>
                        <a:t>MESURA</a:t>
                      </a:r>
                      <a:endParaRPr lang="ca-ES"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20955" algn="ctr">
                        <a:lnSpc>
                          <a:spcPct val="115000"/>
                        </a:lnSpc>
                        <a:spcAft>
                          <a:spcPts val="1000"/>
                        </a:spcAft>
                      </a:pPr>
                      <a:r>
                        <a:rPr lang="ca-ES" sz="9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OBLIGATÒRIA?</a:t>
                      </a:r>
                      <a:endParaRPr lang="ca-E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20955" algn="ctr">
                        <a:lnSpc>
                          <a:spcPct val="115000"/>
                        </a:lnSpc>
                        <a:spcAft>
                          <a:spcPts val="1000"/>
                        </a:spcAft>
                      </a:pPr>
                      <a:r>
                        <a:rPr lang="ca-ES" sz="9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RECOMANACIÓ/OBSERVACIÓ</a:t>
                      </a:r>
                      <a:endParaRPr lang="ca-E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20955" algn="ctr">
                        <a:lnSpc>
                          <a:spcPct val="115000"/>
                        </a:lnSpc>
                        <a:spcAft>
                          <a:spcPts val="1000"/>
                        </a:spcAft>
                      </a:pPr>
                      <a:r>
                        <a:rPr lang="ca-ES" sz="9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NOTES</a:t>
                      </a:r>
                      <a:endParaRPr lang="ca-E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795775166"/>
                  </a:ext>
                </a:extLst>
              </a:tr>
            </a:tbl>
          </a:graphicData>
        </a:graphic>
      </p:graphicFrame>
      <p:graphicFrame>
        <p:nvGraphicFramePr>
          <p:cNvPr id="14" name="Taula 13">
            <a:extLst>
              <a:ext uri="{FF2B5EF4-FFF2-40B4-BE49-F238E27FC236}">
                <a16:creationId xmlns:a16="http://schemas.microsoft.com/office/drawing/2014/main" id="{FD96EE73-AE0C-E6BE-458B-437AC3A586F2}"/>
              </a:ext>
            </a:extLst>
          </p:cNvPr>
          <p:cNvGraphicFramePr>
            <a:graphicFrameLocks noGrp="1"/>
          </p:cNvGraphicFramePr>
          <p:nvPr>
            <p:extLst>
              <p:ext uri="{D42A27DB-BD31-4B8C-83A1-F6EECF244321}">
                <p14:modId xmlns:p14="http://schemas.microsoft.com/office/powerpoint/2010/main" val="2318069715"/>
              </p:ext>
            </p:extLst>
          </p:nvPr>
        </p:nvGraphicFramePr>
        <p:xfrm>
          <a:off x="627527" y="2897868"/>
          <a:ext cx="8004180" cy="666219"/>
        </p:xfrm>
        <a:graphic>
          <a:graphicData uri="http://schemas.openxmlformats.org/drawingml/2006/table">
            <a:tbl>
              <a:tblPr firstRow="1" firstCol="1" bandRow="1"/>
              <a:tblGrid>
                <a:gridCol w="1524002">
                  <a:extLst>
                    <a:ext uri="{9D8B030D-6E8A-4147-A177-3AD203B41FA5}">
                      <a16:colId xmlns:a16="http://schemas.microsoft.com/office/drawing/2014/main" val="1667338973"/>
                    </a:ext>
                  </a:extLst>
                </a:gridCol>
                <a:gridCol w="878541">
                  <a:extLst>
                    <a:ext uri="{9D8B030D-6E8A-4147-A177-3AD203B41FA5}">
                      <a16:colId xmlns:a16="http://schemas.microsoft.com/office/drawing/2014/main" val="4223988009"/>
                    </a:ext>
                  </a:extLst>
                </a:gridCol>
                <a:gridCol w="3290047">
                  <a:extLst>
                    <a:ext uri="{9D8B030D-6E8A-4147-A177-3AD203B41FA5}">
                      <a16:colId xmlns:a16="http://schemas.microsoft.com/office/drawing/2014/main" val="1690095134"/>
                    </a:ext>
                  </a:extLst>
                </a:gridCol>
                <a:gridCol w="2311590">
                  <a:extLst>
                    <a:ext uri="{9D8B030D-6E8A-4147-A177-3AD203B41FA5}">
                      <a16:colId xmlns:a16="http://schemas.microsoft.com/office/drawing/2014/main" val="4096195325"/>
                    </a:ext>
                  </a:extLst>
                </a:gridCol>
              </a:tblGrid>
              <a:tr h="666219">
                <a:tc>
                  <a:txBody>
                    <a:bodyPr/>
                    <a:lstStyle/>
                    <a:p>
                      <a:pPr marL="20955" algn="just">
                        <a:lnSpc>
                          <a:spcPct val="115000"/>
                        </a:lnSpc>
                        <a:spcAft>
                          <a:spcPts val="1000"/>
                        </a:spcAft>
                      </a:pPr>
                      <a:r>
                        <a:rPr lang="ca-ES" sz="900" b="1" dirty="0">
                          <a:effectLst/>
                          <a:latin typeface="Calibri" panose="020F0502020204030204" pitchFamily="34" charset="0"/>
                          <a:ea typeface="Calibri" panose="020F0502020204030204" pitchFamily="34" charset="0"/>
                          <a:cs typeface="Calibri" panose="020F0502020204030204" pitchFamily="34" charset="0"/>
                        </a:rPr>
                        <a:t>Salaris de les persones treballadores ocupades en l’execució del contracte</a:t>
                      </a:r>
                      <a:endParaRPr lang="ca-ES" sz="900" b="1"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pPr>
                      <a:r>
                        <a:rPr lang="ca-ES" sz="900" dirty="0">
                          <a:effectLst/>
                          <a:latin typeface="Calibri" panose="020F0502020204030204" pitchFamily="34" charset="0"/>
                          <a:ea typeface="Calibri" panose="020F0502020204030204" pitchFamily="34" charset="0"/>
                          <a:cs typeface="Calibri" panose="020F0502020204030204" pitchFamily="34" charset="0"/>
                        </a:rPr>
                        <a:t>NO</a:t>
                      </a:r>
                      <a:endParaRPr lang="ca-ES" sz="9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0955" algn="just">
                        <a:lnSpc>
                          <a:spcPct val="115000"/>
                        </a:lnSpc>
                        <a:spcAft>
                          <a:spcPts val="1000"/>
                        </a:spcAft>
                      </a:pPr>
                      <a:r>
                        <a:rPr lang="ca-ES" sz="900" dirty="0">
                          <a:effectLst/>
                          <a:latin typeface="Calibri" panose="020F0502020204030204" pitchFamily="34" charset="0"/>
                          <a:ea typeface="Calibri" panose="020F0502020204030204" pitchFamily="34" charset="0"/>
                          <a:cs typeface="Calibri" panose="020F0502020204030204" pitchFamily="34" charset="0"/>
                        </a:rPr>
                        <a:t>D’aplicació preferent quan es vulgui afavorir millors retribucions en aquells sectors on es trobin  els llocs de treball o grups professionals de menys qualificació i especialment aquelles que disposin d’unes retribucions més precàries.</a:t>
                      </a:r>
                      <a:endParaRPr lang="ca-ES" sz="9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0"/>
                        </a:spcAft>
                      </a:pPr>
                      <a:r>
                        <a:rPr lang="ca-ES" sz="900" b="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Informe 7/2025, de 12/03, JCCA</a:t>
                      </a:r>
                      <a:endParaRPr lang="ca-ES" sz="900" b="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0"/>
                        </a:spcAft>
                      </a:pPr>
                      <a:r>
                        <a:rPr lang="ca-ES" sz="9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NOU! &gt; </a:t>
                      </a:r>
                      <a:r>
                        <a:rPr lang="ca-ES" sz="900" b="1" u="sng" dirty="0">
                          <a:solidFill>
                            <a:srgbClr val="C00000"/>
                          </a:solidFill>
                          <a:effectLst/>
                          <a:latin typeface="Calibri" panose="020F0502020204030204" pitchFamily="34" charset="0"/>
                          <a:ea typeface="Calibri" panose="020F0502020204030204" pitchFamily="34" charset="0"/>
                          <a:cs typeface="Calibri" panose="020F0502020204030204" pitchFamily="34" charset="0"/>
                          <a:hlinkClick r:id="rId5"/>
                        </a:rPr>
                        <a:t>PPT explicatiu</a:t>
                      </a:r>
                      <a:r>
                        <a:rPr lang="ca-ES" sz="900" u="none"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rPr>
                        <a:t> </a:t>
                      </a:r>
                      <a:endParaRPr lang="ca-ES" sz="1100" dirty="0">
                        <a:effectLst/>
                        <a:latin typeface="Calibri" panose="020F0502020204030204" pitchFamily="34" charset="0"/>
                        <a:ea typeface="Calibri" panose="020F0502020204030204" pitchFamily="34" charset="0"/>
                      </a:endParaRPr>
                    </a:p>
                    <a:p>
                      <a:pPr algn="ctr">
                        <a:lnSpc>
                          <a:spcPct val="115000"/>
                        </a:lnSpc>
                        <a:spcAft>
                          <a:spcPts val="0"/>
                        </a:spcAft>
                      </a:pPr>
                      <a:endParaRPr lang="ca-ES" sz="9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endParaRPr>
                    </a:p>
                    <a:p>
                      <a:pPr algn="ctr">
                        <a:lnSpc>
                          <a:spcPct val="115000"/>
                        </a:lnSpc>
                        <a:spcAft>
                          <a:spcPts val="0"/>
                        </a:spcAft>
                      </a:pPr>
                      <a:r>
                        <a:rPr lang="ca-ES" sz="9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Informe 6/2018, de 16/11, JCCA</a:t>
                      </a:r>
                      <a:endParaRPr lang="ca-E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9509344"/>
                  </a:ext>
                </a:extLst>
              </a:tr>
            </a:tbl>
          </a:graphicData>
        </a:graphic>
      </p:graphicFrame>
      <p:sp>
        <p:nvSpPr>
          <p:cNvPr id="15" name="Rectangle 14">
            <a:extLst>
              <a:ext uri="{FF2B5EF4-FFF2-40B4-BE49-F238E27FC236}">
                <a16:creationId xmlns:a16="http://schemas.microsoft.com/office/drawing/2014/main" id="{5EFEE1BB-74DB-7B2B-E572-6077E4E22486}"/>
              </a:ext>
            </a:extLst>
          </p:cNvPr>
          <p:cNvSpPr/>
          <p:nvPr/>
        </p:nvSpPr>
        <p:spPr>
          <a:xfrm>
            <a:off x="2155432" y="5968122"/>
            <a:ext cx="4032372" cy="31899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ca-ES" b="1" dirty="0"/>
              <a:t>ASSOLIMENT GENERAL OBJECTIUS PLA 2024</a:t>
            </a:r>
            <a:endParaRPr lang="ca-ES" dirty="0"/>
          </a:p>
        </p:txBody>
      </p:sp>
      <p:graphicFrame>
        <p:nvGraphicFramePr>
          <p:cNvPr id="17" name="Taula 16">
            <a:extLst>
              <a:ext uri="{FF2B5EF4-FFF2-40B4-BE49-F238E27FC236}">
                <a16:creationId xmlns:a16="http://schemas.microsoft.com/office/drawing/2014/main" id="{F57D6D00-66A7-8F6B-9B38-2789FBCA48FE}"/>
              </a:ext>
            </a:extLst>
          </p:cNvPr>
          <p:cNvGraphicFramePr>
            <a:graphicFrameLocks noGrp="1"/>
          </p:cNvGraphicFramePr>
          <p:nvPr>
            <p:extLst>
              <p:ext uri="{D42A27DB-BD31-4B8C-83A1-F6EECF244321}">
                <p14:modId xmlns:p14="http://schemas.microsoft.com/office/powerpoint/2010/main" val="1488490151"/>
              </p:ext>
            </p:extLst>
          </p:nvPr>
        </p:nvGraphicFramePr>
        <p:xfrm>
          <a:off x="6187804" y="5968829"/>
          <a:ext cx="716212" cy="318291"/>
        </p:xfrm>
        <a:graphic>
          <a:graphicData uri="http://schemas.openxmlformats.org/drawingml/2006/table">
            <a:tbl>
              <a:tblPr firstRow="1" firstCol="1" bandRow="1"/>
              <a:tblGrid>
                <a:gridCol w="716212">
                  <a:extLst>
                    <a:ext uri="{9D8B030D-6E8A-4147-A177-3AD203B41FA5}">
                      <a16:colId xmlns:a16="http://schemas.microsoft.com/office/drawing/2014/main" val="20000"/>
                    </a:ext>
                  </a:extLst>
                </a:gridCol>
              </a:tblGrid>
              <a:tr h="318291">
                <a:tc>
                  <a:txBody>
                    <a:bodyPr/>
                    <a:lstStyle/>
                    <a:p>
                      <a:pPr algn="ctr">
                        <a:lnSpc>
                          <a:spcPct val="115000"/>
                        </a:lnSpc>
                        <a:spcAft>
                          <a:spcPts val="0"/>
                        </a:spcAft>
                      </a:pPr>
                      <a:r>
                        <a:rPr lang="ca-ES" sz="1400" b="1" dirty="0">
                          <a:solidFill>
                            <a:srgbClr val="FFFFFF"/>
                          </a:solidFill>
                          <a:effectLst/>
                          <a:latin typeface="Calibri"/>
                          <a:ea typeface="Times New Roman"/>
                        </a:rPr>
                        <a:t>61,5%</a:t>
                      </a:r>
                      <a:endParaRPr lang="ca-ES" sz="1400" dirty="0">
                        <a:effectLst/>
                        <a:latin typeface="Calibri"/>
                        <a:ea typeface="Calibri"/>
                      </a:endParaRPr>
                    </a:p>
                  </a:txBody>
                  <a:tcPr marL="39459" marR="3945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895336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20846" y="-145466"/>
            <a:ext cx="3456007" cy="1467292"/>
          </a:xfrm>
          <a:prstGeom prst="rect">
            <a:avLst/>
          </a:prstGeom>
          <a:ln>
            <a:noFill/>
          </a:ln>
        </p:spPr>
        <p:txBody>
          <a:bodyPr vert="horz" lIns="91440" tIns="45720" rIns="91440" bIns="45720" rtlCol="0" anchor="ctr">
            <a:normAutofit/>
          </a:bodyPr>
          <a:lstStyle>
            <a:lvl1pPr algn="l" defTabSz="889163" rtl="0" eaLnBrk="1" latinLnBrk="0" hangingPunct="1">
              <a:lnSpc>
                <a:spcPct val="90000"/>
              </a:lnSpc>
              <a:spcBef>
                <a:spcPct val="0"/>
              </a:spcBef>
              <a:buNone/>
              <a:defRPr sz="4279" kern="1200">
                <a:solidFill>
                  <a:schemeClr val="tx1"/>
                </a:solidFill>
                <a:latin typeface="+mj-lt"/>
                <a:ea typeface="+mj-ea"/>
                <a:cs typeface="+mj-cs"/>
              </a:defRPr>
            </a:lvl1pPr>
          </a:lstStyle>
          <a:p>
            <a:endParaRPr lang="es-ES" sz="7200" b="1" dirty="0">
              <a:solidFill>
                <a:srgbClr val="E72338"/>
              </a:solidFill>
              <a:latin typeface="Arial" charset="0"/>
              <a:ea typeface="Arial" charset="0"/>
              <a:cs typeface="Arial" charset="0"/>
            </a:endParaRPr>
          </a:p>
        </p:txBody>
      </p:sp>
      <p:cxnSp>
        <p:nvCxnSpPr>
          <p:cNvPr id="7" name="Conector recto 11"/>
          <p:cNvCxnSpPr/>
          <p:nvPr/>
        </p:nvCxnSpPr>
        <p:spPr>
          <a:xfrm>
            <a:off x="868679" y="6126480"/>
            <a:ext cx="7332727" cy="644"/>
          </a:xfrm>
          <a:prstGeom prst="line">
            <a:avLst/>
          </a:prstGeom>
          <a:ln w="12700">
            <a:solidFill>
              <a:srgbClr val="E72338"/>
            </a:solidFill>
          </a:ln>
        </p:spPr>
        <p:style>
          <a:lnRef idx="1">
            <a:schemeClr val="accent1"/>
          </a:lnRef>
          <a:fillRef idx="0">
            <a:schemeClr val="accent1"/>
          </a:fillRef>
          <a:effectRef idx="0">
            <a:schemeClr val="accent1"/>
          </a:effectRef>
          <a:fontRef idx="minor">
            <a:schemeClr val="tx1"/>
          </a:fontRef>
        </p:style>
      </p:cxnSp>
      <p:sp>
        <p:nvSpPr>
          <p:cNvPr id="8" name="CuadroTexto 4"/>
          <p:cNvSpPr txBox="1"/>
          <p:nvPr/>
        </p:nvSpPr>
        <p:spPr>
          <a:xfrm>
            <a:off x="3" y="2566333"/>
            <a:ext cx="8891588" cy="1077218"/>
          </a:xfrm>
          <a:prstGeom prst="rect">
            <a:avLst/>
          </a:prstGeom>
          <a:noFill/>
        </p:spPr>
        <p:txBody>
          <a:bodyPr wrap="square" rtlCol="0">
            <a:spAutoFit/>
          </a:bodyPr>
          <a:lstStyle/>
          <a:p>
            <a:pPr algn="ctr"/>
            <a:r>
              <a:rPr lang="ca-ES" sz="2400" b="1" dirty="0">
                <a:solidFill>
                  <a:prstClr val="black"/>
                </a:solidFill>
                <a:latin typeface="Arial" charset="0"/>
                <a:ea typeface="Arial" charset="0"/>
                <a:cs typeface="Arial" charset="0"/>
              </a:rPr>
              <a:t>Gràcies per la vostra atenció</a:t>
            </a:r>
            <a:r>
              <a:rPr lang="es-ES_tradnl" sz="2400" b="1" dirty="0">
                <a:solidFill>
                  <a:prstClr val="black"/>
                </a:solidFill>
                <a:latin typeface="Arial" charset="0"/>
                <a:ea typeface="Arial" charset="0"/>
                <a:cs typeface="Arial" charset="0"/>
              </a:rPr>
              <a:t>!</a:t>
            </a:r>
          </a:p>
          <a:p>
            <a:pPr algn="ctr"/>
            <a:endParaRPr lang="es-ES_tradnl" sz="800" b="1" dirty="0">
              <a:solidFill>
                <a:prstClr val="black"/>
              </a:solidFill>
              <a:latin typeface="Arial" charset="0"/>
              <a:ea typeface="Arial" charset="0"/>
              <a:cs typeface="Arial" charset="0"/>
            </a:endParaRPr>
          </a:p>
          <a:p>
            <a:pPr algn="ctr"/>
            <a:r>
              <a:rPr lang="es-ES_tradnl" sz="1600" b="1" dirty="0">
                <a:solidFill>
                  <a:prstClr val="black"/>
                </a:solidFill>
                <a:latin typeface="Arial" charset="0"/>
                <a:ea typeface="Arial" charset="0"/>
                <a:cs typeface="Arial" charset="0"/>
                <a:hlinkClick r:id="rId2"/>
              </a:rPr>
              <a:t>direccio_contractacio@bcn.cat</a:t>
            </a:r>
            <a:endParaRPr lang="es-ES_tradnl" sz="1600" b="1" dirty="0">
              <a:solidFill>
                <a:prstClr val="black"/>
              </a:solidFill>
              <a:latin typeface="Arial" charset="0"/>
              <a:ea typeface="Arial" charset="0"/>
              <a:cs typeface="Arial" charset="0"/>
            </a:endParaRPr>
          </a:p>
          <a:p>
            <a:pPr algn="ctr"/>
            <a:endParaRPr lang="es-ES_tradnl" sz="1600" b="1" dirty="0">
              <a:solidFill>
                <a:prstClr val="black"/>
              </a:solidFill>
              <a:latin typeface="Arial" charset="0"/>
              <a:ea typeface="Arial" charset="0"/>
              <a:cs typeface="Arial" charset="0"/>
            </a:endParaRPr>
          </a:p>
        </p:txBody>
      </p:sp>
      <p:pic>
        <p:nvPicPr>
          <p:cNvPr id="9"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26" y="3495502"/>
            <a:ext cx="2049539" cy="557557"/>
          </a:xfrm>
          <a:prstGeom prst="rect">
            <a:avLst/>
          </a:prstGeom>
        </p:spPr>
      </p:pic>
    </p:spTree>
    <p:extLst>
      <p:ext uri="{BB962C8B-B14F-4D97-AF65-F5344CB8AC3E}">
        <p14:creationId xmlns:p14="http://schemas.microsoft.com/office/powerpoint/2010/main" val="3410492648"/>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9667</TotalTime>
  <Words>2724</Words>
  <Application>Microsoft Office PowerPoint</Application>
  <PresentationFormat>Personalitzat</PresentationFormat>
  <Paragraphs>195</Paragraphs>
  <Slides>9</Slides>
  <Notes>7</Notes>
  <HiddenSlides>0</HiddenSlides>
  <MMClips>0</MMClips>
  <ScaleCrop>false</ScaleCrop>
  <HeadingPairs>
    <vt:vector size="6" baseType="variant">
      <vt:variant>
        <vt:lpstr>Tipus de lletra utilitzats</vt:lpstr>
      </vt:variant>
      <vt:variant>
        <vt:i4>4</vt:i4>
      </vt:variant>
      <vt:variant>
        <vt:lpstr>Tema</vt:lpstr>
      </vt:variant>
      <vt:variant>
        <vt:i4>1</vt:i4>
      </vt:variant>
      <vt:variant>
        <vt:lpstr>Títols de les diapositives</vt:lpstr>
      </vt:variant>
      <vt:variant>
        <vt:i4>9</vt:i4>
      </vt:variant>
    </vt:vector>
  </HeadingPairs>
  <TitlesOfParts>
    <vt:vector size="14" baseType="lpstr">
      <vt:lpstr>Arial</vt:lpstr>
      <vt:lpstr>Calibri</vt:lpstr>
      <vt:lpstr>Calibri Light</vt:lpstr>
      <vt:lpstr>Wingdings</vt:lpstr>
      <vt:lpstr>Tema de Office</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Títol principal d’estiu 2017</dc:title>
  <dc:creator>Usuario de Microsoft Office</dc:creator>
  <cp:lastModifiedBy>SANCHEZ RIQUE, CESAR</cp:lastModifiedBy>
  <cp:revision>701</cp:revision>
  <cp:lastPrinted>2024-04-03T14:16:09Z</cp:lastPrinted>
  <dcterms:created xsi:type="dcterms:W3CDTF">2017-10-10T07:51:20Z</dcterms:created>
  <dcterms:modified xsi:type="dcterms:W3CDTF">2025-05-06T10:36:16Z</dcterms:modified>
</cp:coreProperties>
</file>